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handoutMasterIdLst>
    <p:handoutMasterId r:id="rId71"/>
  </p:handoutMasterIdLst>
  <p:sldIdLst>
    <p:sldId id="256" r:id="rId2"/>
    <p:sldId id="359" r:id="rId3"/>
    <p:sldId id="361" r:id="rId4"/>
    <p:sldId id="362" r:id="rId5"/>
    <p:sldId id="442" r:id="rId6"/>
    <p:sldId id="441" r:id="rId7"/>
    <p:sldId id="505" r:id="rId8"/>
    <p:sldId id="378" r:id="rId9"/>
    <p:sldId id="379" r:id="rId10"/>
    <p:sldId id="381" r:id="rId11"/>
    <p:sldId id="380" r:id="rId12"/>
    <p:sldId id="258" r:id="rId13"/>
    <p:sldId id="346" r:id="rId14"/>
    <p:sldId id="311" r:id="rId15"/>
    <p:sldId id="306" r:id="rId16"/>
    <p:sldId id="376" r:id="rId17"/>
    <p:sldId id="307" r:id="rId18"/>
    <p:sldId id="308" r:id="rId19"/>
    <p:sldId id="309" r:id="rId20"/>
    <p:sldId id="367" r:id="rId21"/>
    <p:sldId id="319" r:id="rId22"/>
    <p:sldId id="366" r:id="rId23"/>
    <p:sldId id="315" r:id="rId24"/>
    <p:sldId id="348" r:id="rId25"/>
    <p:sldId id="369" r:id="rId26"/>
    <p:sldId id="316" r:id="rId27"/>
    <p:sldId id="317" r:id="rId28"/>
    <p:sldId id="349" r:id="rId29"/>
    <p:sldId id="355" r:id="rId30"/>
    <p:sldId id="350" r:id="rId31"/>
    <p:sldId id="356" r:id="rId32"/>
    <p:sldId id="373" r:id="rId33"/>
    <p:sldId id="382" r:id="rId34"/>
    <p:sldId id="351" r:id="rId35"/>
    <p:sldId id="352" r:id="rId36"/>
    <p:sldId id="353" r:id="rId37"/>
    <p:sldId id="354" r:id="rId38"/>
    <p:sldId id="446" r:id="rId39"/>
    <p:sldId id="377" r:id="rId40"/>
    <p:sldId id="386" r:id="rId41"/>
    <p:sldId id="387" r:id="rId42"/>
    <p:sldId id="388" r:id="rId43"/>
    <p:sldId id="443" r:id="rId44"/>
    <p:sldId id="391" r:id="rId45"/>
    <p:sldId id="392" r:id="rId46"/>
    <p:sldId id="393" r:id="rId47"/>
    <p:sldId id="394" r:id="rId48"/>
    <p:sldId id="395" r:id="rId49"/>
    <p:sldId id="396" r:id="rId50"/>
    <p:sldId id="397" r:id="rId51"/>
    <p:sldId id="398" r:id="rId52"/>
    <p:sldId id="399" r:id="rId53"/>
    <p:sldId id="400" r:id="rId54"/>
    <p:sldId id="401" r:id="rId55"/>
    <p:sldId id="402" r:id="rId56"/>
    <p:sldId id="403" r:id="rId57"/>
    <p:sldId id="404" r:id="rId58"/>
    <p:sldId id="405" r:id="rId59"/>
    <p:sldId id="406" r:id="rId60"/>
    <p:sldId id="445" r:id="rId61"/>
    <p:sldId id="410" r:id="rId62"/>
    <p:sldId id="411" r:id="rId63"/>
    <p:sldId id="412" r:id="rId64"/>
    <p:sldId id="413" r:id="rId65"/>
    <p:sldId id="414" r:id="rId66"/>
    <p:sldId id="416" r:id="rId67"/>
    <p:sldId id="286" r:id="rId68"/>
    <p:sldId id="504" r:id="rId69"/>
  </p:sldIdLst>
  <p:sldSz cx="12192000" cy="6858000"/>
  <p:notesSz cx="9144000" cy="6858000"/>
  <p:custDataLst>
    <p:tags r:id="rId72"/>
  </p:custDataLst>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09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FF6600"/>
    <a:srgbClr val="0033CC"/>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6" autoAdjust="0"/>
    <p:restoredTop sz="94242" autoAdjust="0"/>
  </p:normalViewPr>
  <p:slideViewPr>
    <p:cSldViewPr snapToGrid="0" showGuides="1">
      <p:cViewPr varScale="1">
        <p:scale>
          <a:sx n="92" d="100"/>
          <a:sy n="92" d="100"/>
        </p:scale>
        <p:origin x="752" y="68"/>
      </p:cViewPr>
      <p:guideLst>
        <p:guide orient="horz" pos="1091"/>
        <p:guide pos="3840"/>
      </p:guideLst>
    </p:cSldViewPr>
  </p:slideViewPr>
  <p:notesTextViewPr>
    <p:cViewPr>
      <p:scale>
        <a:sx n="100" d="100"/>
        <a:sy n="100" d="100"/>
      </p:scale>
      <p:origin x="0" y="0"/>
    </p:cViewPr>
  </p:notesTextViewPr>
  <p:sorterViewPr>
    <p:cViewPr>
      <p:scale>
        <a:sx n="100" d="100"/>
        <a:sy n="100" d="100"/>
      </p:scale>
      <p:origin x="0" y="678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 Id="rId4" Type="http://schemas.openxmlformats.org/officeDocument/2006/relationships/image" Target="../media/image12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37.wmf"/><Relationship Id="rId1" Type="http://schemas.openxmlformats.org/officeDocument/2006/relationships/image" Target="../media/image136.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38.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image" Target="../media/image146.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3962400" cy="3429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latin typeface="Arial" panose="020B0604020202020204" pitchFamily="34" charset="0"/>
              </a:defRPr>
            </a:lvl1pPr>
          </a:lstStyle>
          <a:p>
            <a:pPr>
              <a:defRPr/>
            </a:pPr>
            <a:endParaRPr lang="en-US" altLang="zh-CN"/>
          </a:p>
        </p:txBody>
      </p:sp>
      <p:sp>
        <p:nvSpPr>
          <p:cNvPr id="156675" name="Rectangle 3"/>
          <p:cNvSpPr>
            <a:spLocks noGrp="1" noChangeArrowheads="1"/>
          </p:cNvSpPr>
          <p:nvPr>
            <p:ph type="dt" sz="quarter" idx="1"/>
          </p:nvPr>
        </p:nvSpPr>
        <p:spPr bwMode="auto">
          <a:xfrm>
            <a:off x="5180013" y="0"/>
            <a:ext cx="3962400" cy="3429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latin typeface="Arial" panose="020B0604020202020204" pitchFamily="34" charset="0"/>
              </a:defRPr>
            </a:lvl1pPr>
          </a:lstStyle>
          <a:p>
            <a:pPr>
              <a:defRPr/>
            </a:pPr>
            <a:endParaRPr lang="en-US" altLang="zh-CN"/>
          </a:p>
        </p:txBody>
      </p:sp>
      <p:sp>
        <p:nvSpPr>
          <p:cNvPr id="156676" name="Rectangle 4"/>
          <p:cNvSpPr>
            <a:spLocks noGrp="1" noChangeArrowheads="1"/>
          </p:cNvSpPr>
          <p:nvPr>
            <p:ph type="ftr" sz="quarter" idx="2"/>
          </p:nvPr>
        </p:nvSpPr>
        <p:spPr bwMode="auto">
          <a:xfrm>
            <a:off x="0" y="6513513"/>
            <a:ext cx="3962400" cy="3429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latin typeface="Arial" panose="020B0604020202020204" pitchFamily="34" charset="0"/>
              </a:defRPr>
            </a:lvl1pPr>
          </a:lstStyle>
          <a:p>
            <a:pPr>
              <a:defRPr/>
            </a:pPr>
            <a:endParaRPr lang="en-US" altLang="zh-CN"/>
          </a:p>
        </p:txBody>
      </p:sp>
      <p:sp>
        <p:nvSpPr>
          <p:cNvPr id="156677" name="Rectangle 5"/>
          <p:cNvSpPr>
            <a:spLocks noGrp="1" noChangeArrowheads="1"/>
          </p:cNvSpPr>
          <p:nvPr>
            <p:ph type="sldNum" sz="quarter" idx="3"/>
          </p:nvPr>
        </p:nvSpPr>
        <p:spPr bwMode="auto">
          <a:xfrm>
            <a:off x="5180013" y="6513513"/>
            <a:ext cx="3962400" cy="342900"/>
          </a:xfrm>
          <a:prstGeom prst="rect">
            <a:avLst/>
          </a:prstGeom>
          <a:noFill/>
          <a:ln w="9525">
            <a:noFill/>
            <a:miter lim="800000"/>
          </a:ln>
          <a:effectLst/>
        </p:spPr>
        <p:txBody>
          <a:bodyPr vert="horz" wrap="square" lIns="91440" tIns="45720" rIns="91440" bIns="45720" numCol="1" anchor="b" anchorCtr="0" compatLnSpc="1"/>
          <a:lstStyle>
            <a:lvl1pPr algn="r" eaLnBrk="1" hangingPunct="1">
              <a:buFont typeface="Arial" panose="020B0604020202020204" pitchFamily="34" charset="0"/>
              <a:buNone/>
              <a:defRPr sz="1200"/>
            </a:lvl1pPr>
          </a:lstStyle>
          <a:p>
            <a:pPr>
              <a:defRPr/>
            </a:pPr>
            <a:fld id="{F920F607-B973-4874-B050-7FF90DB1A257}" type="slidenum">
              <a:rPr lang="zh-CN" altLang="en-US"/>
              <a:t>‹#›</a:t>
            </a:fld>
            <a:endParaRPr lang="zh-CN" altLang="en-US"/>
          </a:p>
        </p:txBody>
      </p:sp>
    </p:spTree>
    <p:extLst>
      <p:ext uri="{BB962C8B-B14F-4D97-AF65-F5344CB8AC3E}">
        <p14:creationId xmlns:p14="http://schemas.microsoft.com/office/powerpoint/2010/main" val="2518721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962400" cy="3429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latin typeface="Arial" panose="020B0604020202020204" pitchFamily="34" charset="0"/>
              </a:defRPr>
            </a:lvl1pPr>
          </a:lstStyle>
          <a:p>
            <a:pPr>
              <a:defRPr/>
            </a:pPr>
            <a:endParaRPr lang="en-US" altLang="zh-CN"/>
          </a:p>
        </p:txBody>
      </p:sp>
      <p:sp>
        <p:nvSpPr>
          <p:cNvPr id="8195" name="Rectangle 3"/>
          <p:cNvSpPr>
            <a:spLocks noGrp="1" noChangeArrowheads="1"/>
          </p:cNvSpPr>
          <p:nvPr>
            <p:ph type="dt" idx="1"/>
          </p:nvPr>
        </p:nvSpPr>
        <p:spPr bwMode="auto">
          <a:xfrm>
            <a:off x="5180013" y="0"/>
            <a:ext cx="3962400" cy="3429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latin typeface="Arial" panose="020B0604020202020204" pitchFamily="34" charset="0"/>
              </a:defRPr>
            </a:lvl1pPr>
          </a:lstStyle>
          <a:p>
            <a:pPr>
              <a:defRPr/>
            </a:pPr>
            <a:endParaRPr lang="en-US" altLang="zh-CN"/>
          </a:p>
        </p:txBody>
      </p:sp>
      <p:sp>
        <p:nvSpPr>
          <p:cNvPr id="4100" name="Rectangle 4"/>
          <p:cNvSpPr>
            <a:spLocks noGrp="1" noRot="1" noChangeAspect="1" noChangeArrowheads="1" noTextEdit="1"/>
          </p:cNvSpPr>
          <p:nvPr>
            <p:ph type="sldImg" idx="4294967295"/>
          </p:nvPr>
        </p:nvSpPr>
        <p:spPr bwMode="auto">
          <a:xfrm>
            <a:off x="2286000" y="514350"/>
            <a:ext cx="4572000" cy="257175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14400" y="3257550"/>
            <a:ext cx="7315200" cy="3086100"/>
          </a:xfrm>
          <a:prstGeom prst="rect">
            <a:avLst/>
          </a:prstGeom>
          <a:noFill/>
          <a:ln w="9525">
            <a:noFill/>
            <a:miter lim="800000"/>
          </a:ln>
          <a:effectLst/>
        </p:spPr>
        <p:txBody>
          <a:bodyPr vert="horz" wrap="square" lIns="91440" tIns="45720" rIns="91440" bIns="45720"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8198" name="Rectangle 6"/>
          <p:cNvSpPr>
            <a:spLocks noGrp="1" noChangeArrowheads="1"/>
          </p:cNvSpPr>
          <p:nvPr>
            <p:ph type="ftr" sz="quarter" idx="4"/>
          </p:nvPr>
        </p:nvSpPr>
        <p:spPr bwMode="auto">
          <a:xfrm>
            <a:off x="0" y="6513513"/>
            <a:ext cx="3962400" cy="3429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latin typeface="Arial" panose="020B0604020202020204" pitchFamily="34" charset="0"/>
              </a:defRPr>
            </a:lvl1pPr>
          </a:lstStyle>
          <a:p>
            <a:pPr>
              <a:defRPr/>
            </a:pPr>
            <a:endParaRPr lang="en-US" altLang="zh-CN"/>
          </a:p>
        </p:txBody>
      </p:sp>
      <p:sp>
        <p:nvSpPr>
          <p:cNvPr id="8199" name="Rectangle 7"/>
          <p:cNvSpPr>
            <a:spLocks noGrp="1" noChangeArrowheads="1"/>
          </p:cNvSpPr>
          <p:nvPr>
            <p:ph type="sldNum" sz="quarter" idx="5"/>
          </p:nvPr>
        </p:nvSpPr>
        <p:spPr bwMode="auto">
          <a:xfrm>
            <a:off x="5180013" y="6513513"/>
            <a:ext cx="3962400" cy="342900"/>
          </a:xfrm>
          <a:prstGeom prst="rect">
            <a:avLst/>
          </a:prstGeom>
          <a:noFill/>
          <a:ln w="9525">
            <a:noFill/>
            <a:miter lim="800000"/>
          </a:ln>
          <a:effectLst/>
        </p:spPr>
        <p:txBody>
          <a:bodyPr vert="horz" wrap="square" lIns="91440" tIns="45720" rIns="91440" bIns="45720" numCol="1" anchor="b" anchorCtr="0" compatLnSpc="1"/>
          <a:lstStyle>
            <a:lvl1pPr algn="r" eaLnBrk="1" hangingPunct="1">
              <a:buFont typeface="Arial" panose="020B0604020202020204" pitchFamily="34" charset="0"/>
              <a:buNone/>
              <a:defRPr sz="1200"/>
            </a:lvl1pPr>
          </a:lstStyle>
          <a:p>
            <a:pPr>
              <a:defRPr/>
            </a:pPr>
            <a:fld id="{9CB9E5F8-FFBA-4218-A98D-A85A26395FFB}" type="slidenum">
              <a:rPr lang="zh-CN" altLang="en-US"/>
              <a:t>‹#›</a:t>
            </a:fld>
            <a:endParaRPr lang="zh-CN" altLang="en-US"/>
          </a:p>
        </p:txBody>
      </p:sp>
    </p:spTree>
    <p:extLst>
      <p:ext uri="{BB962C8B-B14F-4D97-AF65-F5344CB8AC3E}">
        <p14:creationId xmlns:p14="http://schemas.microsoft.com/office/powerpoint/2010/main" val="17271121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4441A75E-B2E4-4BD3-A97C-BB15E8CD4864}" type="slidenum">
              <a:rPr lang="zh-CN" altLang="en-US" sz="1800" smtClean="0"/>
              <a:t>1</a:t>
            </a:fld>
            <a:endParaRPr lang="zh-CN" altLang="en-US" sz="1800"/>
          </a:p>
        </p:txBody>
      </p:sp>
      <p:sp>
        <p:nvSpPr>
          <p:cNvPr id="6146" name="Rectangle 2"/>
          <p:cNvSpPr>
            <a:spLocks noGrp="1" noRot="1" noChangeAspect="1" noChangeArrowheads="1" noTextEdit="1"/>
          </p:cNvSpPr>
          <p:nvPr>
            <p:ph type="sldImg" idx="4294967295"/>
          </p:nvPr>
        </p:nvSpPr>
        <p:spPr>
          <a:xfrm>
            <a:off x="2286000" y="514350"/>
            <a:ext cx="4572000" cy="2571750"/>
          </a:xfrm>
        </p:spPr>
      </p:sp>
      <p:sp>
        <p:nvSpPr>
          <p:cNvPr id="6147" name="Rectangle 3"/>
          <p:cNvSpPr>
            <a:spLocks noGrp="1" noChangeArrowheads="1"/>
          </p:cNvSpPr>
          <p:nvPr>
            <p:ph type="body" idx="4294967295"/>
          </p:nvPr>
        </p:nvSpPr>
        <p:spPr/>
        <p:txBody>
          <a:bodyPr/>
          <a:lstStyle/>
          <a:p>
            <a:pPr eaLnBrk="1" hangingPunct="1"/>
            <a:endParaRPr lang="en-GB" altLang="zh-CN" dirty="0"/>
          </a:p>
        </p:txBody>
      </p:sp>
    </p:spTree>
    <p:extLst>
      <p:ext uri="{BB962C8B-B14F-4D97-AF65-F5344CB8AC3E}">
        <p14:creationId xmlns:p14="http://schemas.microsoft.com/office/powerpoint/2010/main" val="301407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7833E652-D389-49DF-A3F5-1D5BB13B16EC}" type="slidenum">
              <a:rPr lang="zh-CN" altLang="en-US" sz="1800" smtClean="0"/>
              <a:t>10</a:t>
            </a:fld>
            <a:endParaRPr lang="zh-CN" altLang="en-US" sz="1800"/>
          </a:p>
        </p:txBody>
      </p:sp>
      <p:sp>
        <p:nvSpPr>
          <p:cNvPr id="22530" name="Rectangle 2"/>
          <p:cNvSpPr>
            <a:spLocks noGrp="1" noRot="1" noChangeAspect="1" noChangeArrowheads="1" noTextEdit="1"/>
          </p:cNvSpPr>
          <p:nvPr>
            <p:ph type="sldImg" idx="4294967295"/>
          </p:nvPr>
        </p:nvSpPr>
        <p:spPr>
          <a:xfrm>
            <a:off x="2286000" y="514350"/>
            <a:ext cx="4572000" cy="2571750"/>
          </a:xfrm>
        </p:spPr>
      </p:sp>
      <p:sp>
        <p:nvSpPr>
          <p:cNvPr id="22531"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1294423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1EE658A6-9528-432F-8EAF-4989B1C30F05}" type="slidenum">
              <a:rPr lang="zh-CN" altLang="en-US" sz="1800" smtClean="0"/>
              <a:t>12</a:t>
            </a:fld>
            <a:endParaRPr lang="zh-CN" altLang="en-US" sz="1800"/>
          </a:p>
        </p:txBody>
      </p:sp>
      <p:sp>
        <p:nvSpPr>
          <p:cNvPr id="25602" name="Rectangle 2"/>
          <p:cNvSpPr>
            <a:spLocks noGrp="1" noRot="1" noChangeAspect="1" noChangeArrowheads="1" noTextEdit="1"/>
          </p:cNvSpPr>
          <p:nvPr>
            <p:ph type="sldImg" idx="4294967295"/>
          </p:nvPr>
        </p:nvSpPr>
        <p:spPr>
          <a:xfrm>
            <a:off x="2286000" y="514350"/>
            <a:ext cx="4572000" cy="2571750"/>
          </a:xfrm>
        </p:spPr>
      </p:sp>
      <p:sp>
        <p:nvSpPr>
          <p:cNvPr id="25603" name="Rectangle 3"/>
          <p:cNvSpPr>
            <a:spLocks noGrp="1" noChangeArrowheads="1"/>
          </p:cNvSpPr>
          <p:nvPr>
            <p:ph type="body" idx="4294967295"/>
          </p:nvPr>
        </p:nvSpPr>
        <p:spPr/>
        <p:txBody>
          <a:bodyPr/>
          <a:lstStyle/>
          <a:p>
            <a:pPr eaLnBrk="1" hangingPunct="1"/>
            <a:endParaRPr lang="zh-CN" altLang="en-IE" dirty="0"/>
          </a:p>
        </p:txBody>
      </p:sp>
    </p:spTree>
    <p:extLst>
      <p:ext uri="{BB962C8B-B14F-4D97-AF65-F5344CB8AC3E}">
        <p14:creationId xmlns:p14="http://schemas.microsoft.com/office/powerpoint/2010/main" val="803860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906BEAA8-87FB-4E4C-96B6-1F4B7D064F48}" type="slidenum">
              <a:rPr lang="zh-CN" altLang="en-US" sz="1800" smtClean="0"/>
              <a:t>13</a:t>
            </a:fld>
            <a:endParaRPr lang="zh-CN" altLang="en-US" sz="1800"/>
          </a:p>
        </p:txBody>
      </p:sp>
      <p:sp>
        <p:nvSpPr>
          <p:cNvPr id="27650" name="Rectangle 2"/>
          <p:cNvSpPr>
            <a:spLocks noGrp="1" noRot="1" noChangeAspect="1" noChangeArrowheads="1" noTextEdit="1"/>
          </p:cNvSpPr>
          <p:nvPr>
            <p:ph type="sldImg" idx="4294967295"/>
          </p:nvPr>
        </p:nvSpPr>
        <p:spPr>
          <a:xfrm>
            <a:off x="2286000" y="514350"/>
            <a:ext cx="4572000" cy="2571750"/>
          </a:xfrm>
        </p:spPr>
      </p:sp>
      <p:sp>
        <p:nvSpPr>
          <p:cNvPr id="27651"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160446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29F96E50-3B02-44E9-9BB5-E2CA7399A895}" type="slidenum">
              <a:rPr lang="zh-CN" altLang="en-US" sz="1800" smtClean="0"/>
              <a:t>14</a:t>
            </a:fld>
            <a:endParaRPr lang="zh-CN" altLang="en-US" sz="1800"/>
          </a:p>
        </p:txBody>
      </p:sp>
      <p:sp>
        <p:nvSpPr>
          <p:cNvPr id="29698" name="Rectangle 2"/>
          <p:cNvSpPr>
            <a:spLocks noGrp="1" noRot="1" noChangeAspect="1" noChangeArrowheads="1" noTextEdit="1"/>
          </p:cNvSpPr>
          <p:nvPr>
            <p:ph type="sldImg" idx="4294967295"/>
          </p:nvPr>
        </p:nvSpPr>
        <p:spPr>
          <a:xfrm>
            <a:off x="2286000" y="514350"/>
            <a:ext cx="4572000" cy="2571750"/>
          </a:xfrm>
        </p:spPr>
      </p:sp>
      <p:sp>
        <p:nvSpPr>
          <p:cNvPr id="29699"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1997483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E1BDDE64-874D-4E2F-B425-D947FFDB7F62}" type="slidenum">
              <a:rPr lang="zh-CN" altLang="en-US" sz="1800" smtClean="0"/>
              <a:t>15</a:t>
            </a:fld>
            <a:endParaRPr lang="zh-CN" altLang="en-US" sz="1800"/>
          </a:p>
        </p:txBody>
      </p:sp>
      <p:sp>
        <p:nvSpPr>
          <p:cNvPr id="31746" name="Rectangle 2"/>
          <p:cNvSpPr>
            <a:spLocks noGrp="1" noRot="1" noChangeAspect="1" noChangeArrowheads="1" noTextEdit="1"/>
          </p:cNvSpPr>
          <p:nvPr>
            <p:ph type="sldImg" idx="4294967295"/>
          </p:nvPr>
        </p:nvSpPr>
        <p:spPr>
          <a:xfrm>
            <a:off x="2286000" y="514350"/>
            <a:ext cx="4572000" cy="2571750"/>
          </a:xfrm>
        </p:spPr>
      </p:sp>
      <p:sp>
        <p:nvSpPr>
          <p:cNvPr id="31747" name="Rectangle 3"/>
          <p:cNvSpPr>
            <a:spLocks noGrp="1" noChangeArrowheads="1"/>
          </p:cNvSpPr>
          <p:nvPr>
            <p:ph type="body" idx="4294967295"/>
          </p:nvPr>
        </p:nvSpPr>
        <p:spPr/>
        <p:txBody>
          <a:bodyPr/>
          <a:lstStyle/>
          <a:p>
            <a:pPr eaLnBrk="1" hangingPunct="1"/>
            <a:endParaRPr lang="en-US" altLang="zh-CN" dirty="0"/>
          </a:p>
        </p:txBody>
      </p:sp>
    </p:spTree>
    <p:extLst>
      <p:ext uri="{BB962C8B-B14F-4D97-AF65-F5344CB8AC3E}">
        <p14:creationId xmlns:p14="http://schemas.microsoft.com/office/powerpoint/2010/main" val="1011705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99D6F93C-C641-4FCE-9359-87C0807E4A4F}" type="slidenum">
              <a:rPr lang="zh-CN" altLang="en-US" sz="1800" smtClean="0"/>
              <a:t>17</a:t>
            </a:fld>
            <a:endParaRPr lang="zh-CN" altLang="en-US" sz="1800"/>
          </a:p>
        </p:txBody>
      </p:sp>
      <p:sp>
        <p:nvSpPr>
          <p:cNvPr id="34818" name="Rectangle 2"/>
          <p:cNvSpPr>
            <a:spLocks noGrp="1" noRot="1" noChangeAspect="1" noChangeArrowheads="1" noTextEdit="1"/>
          </p:cNvSpPr>
          <p:nvPr>
            <p:ph type="sldImg" idx="4294967295"/>
          </p:nvPr>
        </p:nvSpPr>
        <p:spPr>
          <a:xfrm>
            <a:off x="2286000" y="514350"/>
            <a:ext cx="4572000" cy="2571750"/>
          </a:xfrm>
        </p:spPr>
      </p:sp>
      <p:sp>
        <p:nvSpPr>
          <p:cNvPr id="34819" name="Rectangle 3"/>
          <p:cNvSpPr>
            <a:spLocks noGrp="1" noChangeArrowheads="1"/>
          </p:cNvSpPr>
          <p:nvPr>
            <p:ph type="body" idx="4294967295"/>
          </p:nvPr>
        </p:nvSpPr>
        <p:spPr/>
        <p:txBody>
          <a:bodyPr/>
          <a:lstStyle/>
          <a:p>
            <a:r>
              <a:rPr lang="zh-CN" altLang="en-US" dirty="0"/>
              <a:t>discriminating</a:t>
            </a:r>
          </a:p>
          <a:p>
            <a:r>
              <a:rPr lang="zh-CN" altLang="en-US" dirty="0"/>
              <a:t>adj. 有识别力的；有鉴赏力的，品味高雅的</a:t>
            </a:r>
          </a:p>
          <a:p>
            <a:pPr eaLnBrk="1" hangingPunct="1"/>
            <a:endParaRPr lang="en-GB" altLang="zh-CN" dirty="0"/>
          </a:p>
        </p:txBody>
      </p:sp>
    </p:spTree>
    <p:extLst>
      <p:ext uri="{BB962C8B-B14F-4D97-AF65-F5344CB8AC3E}">
        <p14:creationId xmlns:p14="http://schemas.microsoft.com/office/powerpoint/2010/main" val="2415586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658C0B7D-24E8-4FE5-94FC-905524BA3FE7}" type="slidenum">
              <a:rPr lang="zh-CN" altLang="en-US" sz="1800" smtClean="0"/>
              <a:t>18</a:t>
            </a:fld>
            <a:endParaRPr lang="zh-CN" altLang="en-US" sz="1800"/>
          </a:p>
        </p:txBody>
      </p:sp>
      <p:sp>
        <p:nvSpPr>
          <p:cNvPr id="36866" name="Rectangle 2"/>
          <p:cNvSpPr>
            <a:spLocks noGrp="1" noRot="1" noChangeAspect="1" noChangeArrowheads="1" noTextEdit="1"/>
          </p:cNvSpPr>
          <p:nvPr>
            <p:ph type="sldImg" idx="4294967295"/>
          </p:nvPr>
        </p:nvSpPr>
        <p:spPr>
          <a:xfrm>
            <a:off x="2286000" y="514350"/>
            <a:ext cx="4572000" cy="2571750"/>
          </a:xfrm>
        </p:spPr>
      </p:sp>
      <p:sp>
        <p:nvSpPr>
          <p:cNvPr id="36867" name="Rectangle 3"/>
          <p:cNvSpPr>
            <a:spLocks noGrp="1" noChangeArrowheads="1"/>
          </p:cNvSpPr>
          <p:nvPr>
            <p:ph type="body" idx="4294967295"/>
          </p:nvPr>
        </p:nvSpPr>
        <p:spPr/>
        <p:txBody>
          <a:bodyPr/>
          <a:lstStyle/>
          <a:p>
            <a:pPr marL="361950" indent="-361950" eaLnBrk="1" hangingPunct="1">
              <a:buClr>
                <a:srgbClr val="FF0000"/>
              </a:buClr>
              <a:buFont typeface="Wingdings" panose="05000000000000000000" pitchFamily="2" charset="2"/>
              <a:buChar char="p"/>
            </a:pPr>
            <a:r>
              <a:rPr lang="en-US" altLang="zh-CN" dirty="0"/>
              <a:t>Features correlated: discriminative behavior related</a:t>
            </a:r>
          </a:p>
          <a:p>
            <a:pPr marL="361950" indent="-361950" eaLnBrk="1" hangingPunct="1">
              <a:buClr>
                <a:srgbClr val="FF0000"/>
              </a:buClr>
              <a:buFont typeface="Wingdings" panose="05000000000000000000" pitchFamily="2" charset="2"/>
              <a:buChar char="p"/>
            </a:pPr>
            <a:r>
              <a:rPr lang="en-US" altLang="zh-CN" dirty="0"/>
              <a:t>Decorrelating feature space (rotation of feature space) and then perform feature selection</a:t>
            </a:r>
          </a:p>
          <a:p>
            <a:pPr marL="361950" indent="-361950" eaLnBrk="1" hangingPunct="1">
              <a:buClr>
                <a:srgbClr val="FF0000"/>
              </a:buClr>
              <a:buFont typeface="Wingdings" panose="05000000000000000000" pitchFamily="2" charset="2"/>
              <a:buChar char="p"/>
            </a:pPr>
            <a:r>
              <a:rPr lang="en-US" altLang="zh-CN" dirty="0"/>
              <a:t>Mapping using linear projection</a:t>
            </a:r>
          </a:p>
          <a:p>
            <a:pPr eaLnBrk="1" hangingPunct="1"/>
            <a:endParaRPr lang="zh-CN" altLang="en-IE" dirty="0"/>
          </a:p>
        </p:txBody>
      </p:sp>
    </p:spTree>
    <p:extLst>
      <p:ext uri="{BB962C8B-B14F-4D97-AF65-F5344CB8AC3E}">
        <p14:creationId xmlns:p14="http://schemas.microsoft.com/office/powerpoint/2010/main" val="4165283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F0538CDC-8DE5-48E8-BADE-694ECADB03E4}" type="slidenum">
              <a:rPr lang="zh-CN" altLang="en-US" sz="1800" smtClean="0"/>
              <a:t>19</a:t>
            </a:fld>
            <a:endParaRPr lang="zh-CN" altLang="en-US" sz="1800"/>
          </a:p>
        </p:txBody>
      </p:sp>
      <p:sp>
        <p:nvSpPr>
          <p:cNvPr id="38914" name="Rectangle 2"/>
          <p:cNvSpPr>
            <a:spLocks noGrp="1" noRot="1" noChangeAspect="1" noChangeArrowheads="1" noTextEdit="1"/>
          </p:cNvSpPr>
          <p:nvPr>
            <p:ph type="sldImg" idx="4294967295"/>
          </p:nvPr>
        </p:nvSpPr>
        <p:spPr>
          <a:xfrm>
            <a:off x="2286000" y="514350"/>
            <a:ext cx="4572000" cy="2571750"/>
          </a:xfrm>
        </p:spPr>
      </p:sp>
      <p:sp>
        <p:nvSpPr>
          <p:cNvPr id="38915" name="Rectangle 3"/>
          <p:cNvSpPr>
            <a:spLocks noGrp="1" noChangeArrowheads="1"/>
          </p:cNvSpPr>
          <p:nvPr>
            <p:ph type="body" idx="4294967295"/>
          </p:nvPr>
        </p:nvSpPr>
        <p:spPr/>
        <p:txBody>
          <a:bodyPr/>
          <a:lstStyle/>
          <a:p>
            <a:pPr eaLnBrk="1" hangingPunct="1"/>
            <a:endParaRPr lang="zh-CN" altLang="en-IE" dirty="0"/>
          </a:p>
        </p:txBody>
      </p:sp>
    </p:spTree>
    <p:extLst>
      <p:ext uri="{BB962C8B-B14F-4D97-AF65-F5344CB8AC3E}">
        <p14:creationId xmlns:p14="http://schemas.microsoft.com/office/powerpoint/2010/main" val="1583541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763A5FE9-D844-4182-AB9C-828A9187DCE5}" type="slidenum">
              <a:rPr lang="zh-CN" altLang="en-US" sz="1800" smtClean="0"/>
              <a:t>20</a:t>
            </a:fld>
            <a:endParaRPr lang="zh-CN" altLang="en-US" sz="1800"/>
          </a:p>
        </p:txBody>
      </p:sp>
      <p:sp>
        <p:nvSpPr>
          <p:cNvPr id="40962" name="Rectangle 2"/>
          <p:cNvSpPr>
            <a:spLocks noGrp="1" noRot="1" noChangeAspect="1" noChangeArrowheads="1" noTextEdit="1"/>
          </p:cNvSpPr>
          <p:nvPr>
            <p:ph type="sldImg" idx="4294967295"/>
          </p:nvPr>
        </p:nvSpPr>
        <p:spPr>
          <a:xfrm>
            <a:off x="2286000" y="514350"/>
            <a:ext cx="4572000" cy="2571750"/>
          </a:xfrm>
        </p:spPr>
      </p:sp>
      <p:sp>
        <p:nvSpPr>
          <p:cNvPr id="40963"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501013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9FEA7F60-3FA9-41C2-A1AC-B7660B3967C1}" type="slidenum">
              <a:rPr lang="zh-CN" altLang="en-US" sz="1800" smtClean="0"/>
              <a:t>21</a:t>
            </a:fld>
            <a:endParaRPr lang="zh-CN" altLang="en-US" sz="1800"/>
          </a:p>
        </p:txBody>
      </p:sp>
      <p:sp>
        <p:nvSpPr>
          <p:cNvPr id="43010" name="Rectangle 2"/>
          <p:cNvSpPr>
            <a:spLocks noGrp="1" noRot="1" noChangeAspect="1" noChangeArrowheads="1" noTextEdit="1"/>
          </p:cNvSpPr>
          <p:nvPr>
            <p:ph type="sldImg" idx="4294967295"/>
          </p:nvPr>
        </p:nvSpPr>
        <p:spPr>
          <a:xfrm>
            <a:off x="2286000" y="514350"/>
            <a:ext cx="4572000" cy="2571750"/>
          </a:xfrm>
        </p:spPr>
      </p:sp>
      <p:sp>
        <p:nvSpPr>
          <p:cNvPr id="43011" name="Rectangle 3"/>
          <p:cNvSpPr>
            <a:spLocks noGrp="1" noChangeArrowheads="1"/>
          </p:cNvSpPr>
          <p:nvPr>
            <p:ph type="body" idx="4294967295"/>
          </p:nvPr>
        </p:nvSpPr>
        <p:spPr/>
        <p:txBody>
          <a:bodyPr/>
          <a:lstStyle/>
          <a:p>
            <a:pPr eaLnBrk="1" hangingPunct="1"/>
            <a:endParaRPr lang="en-GB" altLang="zh-CN" dirty="0"/>
          </a:p>
        </p:txBody>
      </p:sp>
    </p:spTree>
    <p:extLst>
      <p:ext uri="{BB962C8B-B14F-4D97-AF65-F5344CB8AC3E}">
        <p14:creationId xmlns:p14="http://schemas.microsoft.com/office/powerpoint/2010/main" val="2821480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B449336E-37B2-4CF2-B0FD-A5A9843D9856}" type="slidenum">
              <a:rPr lang="zh-CN" altLang="en-US" sz="1800" smtClean="0"/>
              <a:t>2</a:t>
            </a:fld>
            <a:endParaRPr lang="zh-CN" altLang="en-US" sz="1800"/>
          </a:p>
        </p:txBody>
      </p:sp>
      <p:sp>
        <p:nvSpPr>
          <p:cNvPr id="8194" name="Rectangle 2"/>
          <p:cNvSpPr>
            <a:spLocks noGrp="1" noRot="1" noChangeAspect="1" noChangeArrowheads="1" noTextEdit="1"/>
          </p:cNvSpPr>
          <p:nvPr>
            <p:ph type="sldImg" idx="4294967295"/>
          </p:nvPr>
        </p:nvSpPr>
        <p:spPr>
          <a:xfrm>
            <a:off x="2286000" y="514350"/>
            <a:ext cx="4572000" cy="2571750"/>
          </a:xfrm>
        </p:spPr>
      </p:sp>
      <p:sp>
        <p:nvSpPr>
          <p:cNvPr id="8195"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2423597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D334368D-79DB-40AE-814E-6FBE2411727B}" type="slidenum">
              <a:rPr lang="zh-CN" altLang="en-US" sz="1800" smtClean="0"/>
              <a:t>23</a:t>
            </a:fld>
            <a:endParaRPr lang="zh-CN" altLang="en-US" sz="1800"/>
          </a:p>
        </p:txBody>
      </p:sp>
      <p:sp>
        <p:nvSpPr>
          <p:cNvPr id="46082" name="Rectangle 2"/>
          <p:cNvSpPr>
            <a:spLocks noGrp="1" noRot="1" noChangeAspect="1" noChangeArrowheads="1" noTextEdit="1"/>
          </p:cNvSpPr>
          <p:nvPr>
            <p:ph type="sldImg" idx="4294967295"/>
          </p:nvPr>
        </p:nvSpPr>
        <p:spPr>
          <a:xfrm>
            <a:off x="2286000" y="514350"/>
            <a:ext cx="4572000" cy="2571750"/>
          </a:xfrm>
        </p:spPr>
      </p:sp>
      <p:sp>
        <p:nvSpPr>
          <p:cNvPr id="46083"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629771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ED833ABB-3A40-47B2-B936-4AE46C853D56}" type="slidenum">
              <a:rPr lang="zh-CN" altLang="en-US" sz="1800" smtClean="0"/>
              <a:t>25</a:t>
            </a:fld>
            <a:endParaRPr lang="zh-CN" altLang="en-US" sz="1800"/>
          </a:p>
        </p:txBody>
      </p:sp>
      <p:sp>
        <p:nvSpPr>
          <p:cNvPr id="49154" name="Rectangle 2"/>
          <p:cNvSpPr>
            <a:spLocks noGrp="1" noRot="1" noChangeAspect="1" noChangeArrowheads="1" noTextEdit="1"/>
          </p:cNvSpPr>
          <p:nvPr>
            <p:ph type="sldImg" idx="4294967295"/>
          </p:nvPr>
        </p:nvSpPr>
        <p:spPr>
          <a:xfrm>
            <a:off x="2286000" y="514350"/>
            <a:ext cx="4572000" cy="2571750"/>
          </a:xfrm>
        </p:spPr>
      </p:sp>
      <p:sp>
        <p:nvSpPr>
          <p:cNvPr id="49155"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3523618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950CE203-BD18-4C49-A28B-038BD92A44CB}" type="slidenum">
              <a:rPr lang="zh-CN" altLang="en-US" sz="1800" smtClean="0"/>
              <a:t>26</a:t>
            </a:fld>
            <a:endParaRPr lang="zh-CN" altLang="en-US" sz="1800"/>
          </a:p>
        </p:txBody>
      </p:sp>
      <p:sp>
        <p:nvSpPr>
          <p:cNvPr id="51202" name="Rectangle 2"/>
          <p:cNvSpPr>
            <a:spLocks noGrp="1" noRot="1" noChangeAspect="1" noChangeArrowheads="1" noTextEdit="1"/>
          </p:cNvSpPr>
          <p:nvPr>
            <p:ph type="sldImg" idx="4294967295"/>
          </p:nvPr>
        </p:nvSpPr>
        <p:spPr>
          <a:xfrm>
            <a:off x="2286000" y="514350"/>
            <a:ext cx="4572000" cy="2571750"/>
          </a:xfrm>
        </p:spPr>
      </p:sp>
      <p:sp>
        <p:nvSpPr>
          <p:cNvPr id="51203" name="Rectangle 3"/>
          <p:cNvSpPr>
            <a:spLocks noGrp="1" noChangeArrowheads="1"/>
          </p:cNvSpPr>
          <p:nvPr>
            <p:ph type="body" idx="4294967295"/>
          </p:nvPr>
        </p:nvSpPr>
        <p:spPr/>
        <p:txBody>
          <a:bodyPr/>
          <a:lstStyle/>
          <a:p>
            <a:pPr eaLnBrk="1" hangingPunct="1"/>
            <a:endParaRPr lang="zh-CN" altLang="en-GB" dirty="0"/>
          </a:p>
        </p:txBody>
      </p:sp>
    </p:spTree>
    <p:extLst>
      <p:ext uri="{BB962C8B-B14F-4D97-AF65-F5344CB8AC3E}">
        <p14:creationId xmlns:p14="http://schemas.microsoft.com/office/powerpoint/2010/main" val="3350052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0FECD355-AF90-4E9F-A361-831C84BA8D5E}" type="slidenum">
              <a:rPr lang="zh-CN" altLang="en-US" sz="1800" smtClean="0"/>
              <a:t>27</a:t>
            </a:fld>
            <a:endParaRPr lang="zh-CN" altLang="en-US" sz="1800"/>
          </a:p>
        </p:txBody>
      </p:sp>
      <p:sp>
        <p:nvSpPr>
          <p:cNvPr id="53250" name="Rectangle 2"/>
          <p:cNvSpPr>
            <a:spLocks noGrp="1" noRot="1" noChangeAspect="1" noChangeArrowheads="1" noTextEdit="1"/>
          </p:cNvSpPr>
          <p:nvPr>
            <p:ph type="sldImg" idx="4294967295"/>
          </p:nvPr>
        </p:nvSpPr>
        <p:spPr>
          <a:xfrm>
            <a:off x="2286000" y="514350"/>
            <a:ext cx="4572000" cy="2571750"/>
          </a:xfrm>
        </p:spPr>
      </p:sp>
      <p:sp>
        <p:nvSpPr>
          <p:cNvPr id="53251"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2378123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p:cNvSpPr>
            <a:spLocks noGrp="1" noRot="1" noChangeAspect="1" noChangeArrowheads="1" noTextEdit="1"/>
          </p:cNvSpPr>
          <p:nvPr>
            <p:ph type="sldImg" idx="4294967295"/>
          </p:nvPr>
        </p:nvSpPr>
        <p:spPr>
          <a:xfrm>
            <a:off x="2286000" y="514350"/>
            <a:ext cx="4572000" cy="2571750"/>
          </a:xfrm>
        </p:spPr>
      </p:sp>
      <p:sp>
        <p:nvSpPr>
          <p:cNvPr id="56322" name="文本占位符 2"/>
          <p:cNvSpPr>
            <a:spLocks noGrp="1" noChangeArrowheads="1"/>
          </p:cNvSpPr>
          <p:nvPr>
            <p:ph type="body" idx="4294967295"/>
          </p:nvPr>
        </p:nvSpPr>
        <p:spPr/>
        <p:txBody>
          <a:bodyPr/>
          <a:lstStyle/>
          <a:p>
            <a:endParaRPr lang="zh-CN" altLang="en-US" dirty="0"/>
          </a:p>
        </p:txBody>
      </p:sp>
    </p:spTree>
    <p:extLst>
      <p:ext uri="{BB962C8B-B14F-4D97-AF65-F5344CB8AC3E}">
        <p14:creationId xmlns:p14="http://schemas.microsoft.com/office/powerpoint/2010/main" val="2095827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access control</a:t>
            </a:r>
          </a:p>
          <a:p>
            <a:r>
              <a:rPr lang="zh-CN" altLang="en-US" dirty="0"/>
              <a:t>访问控制</a:t>
            </a:r>
          </a:p>
          <a:p>
            <a:r>
              <a:rPr lang="zh-CN" altLang="en-US" dirty="0"/>
              <a:t>welfare agency</a:t>
            </a:r>
          </a:p>
          <a:p>
            <a:r>
              <a:rPr lang="zh-CN" altLang="en-US" dirty="0"/>
              <a:t>福利机构</a:t>
            </a:r>
          </a:p>
          <a:p>
            <a:endParaRPr lang="zh-CN" altLang="en-US" dirty="0"/>
          </a:p>
        </p:txBody>
      </p:sp>
      <p:sp>
        <p:nvSpPr>
          <p:cNvPr id="4" name="灯片编号占位符 3"/>
          <p:cNvSpPr>
            <a:spLocks noGrp="1"/>
          </p:cNvSpPr>
          <p:nvPr>
            <p:ph type="sldNum" sz="quarter" idx="5"/>
          </p:nvPr>
        </p:nvSpPr>
        <p:spPr/>
        <p:txBody>
          <a:bodyPr/>
          <a:lstStyle/>
          <a:p>
            <a:pPr>
              <a:defRPr/>
            </a:pPr>
            <a:fld id="{9CB9E5F8-FFBA-4218-A98D-A85A26395FFB}" type="slidenum">
              <a:rPr lang="zh-CN" altLang="en-US" smtClean="0"/>
              <a:t>40</a:t>
            </a:fld>
            <a:endParaRPr lang="zh-CN" altLang="en-US"/>
          </a:p>
        </p:txBody>
      </p:sp>
    </p:spTree>
    <p:extLst>
      <p:ext uri="{BB962C8B-B14F-4D97-AF65-F5344CB8AC3E}">
        <p14:creationId xmlns:p14="http://schemas.microsoft.com/office/powerpoint/2010/main" val="4025425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TW" dirty="0"/>
              <a:t>O Face recognition can be categorized into appearance-based, geometry-based, and hybrid approaches.</a:t>
            </a:r>
          </a:p>
          <a:p>
            <a:pPr eaLnBrk="1" hangingPunct="1"/>
            <a:endParaRPr lang="en-US" altLang="zh-TW" dirty="0"/>
          </a:p>
          <a:p>
            <a:endParaRPr lang="zh-CN" altLang="en-US" dirty="0"/>
          </a:p>
        </p:txBody>
      </p:sp>
      <p:sp>
        <p:nvSpPr>
          <p:cNvPr id="4" name="灯片编号占位符 3"/>
          <p:cNvSpPr>
            <a:spLocks noGrp="1"/>
          </p:cNvSpPr>
          <p:nvPr>
            <p:ph type="sldNum" sz="quarter" idx="5"/>
          </p:nvPr>
        </p:nvSpPr>
        <p:spPr/>
        <p:txBody>
          <a:bodyPr/>
          <a:lstStyle/>
          <a:p>
            <a:pPr>
              <a:defRPr/>
            </a:pPr>
            <a:fld id="{9CB9E5F8-FFBA-4218-A98D-A85A26395FFB}" type="slidenum">
              <a:rPr lang="zh-CN" altLang="en-US" smtClean="0"/>
              <a:t>42</a:t>
            </a:fld>
            <a:endParaRPr lang="zh-CN" altLang="en-US"/>
          </a:p>
        </p:txBody>
      </p:sp>
    </p:spTree>
    <p:extLst>
      <p:ext uri="{BB962C8B-B14F-4D97-AF65-F5344CB8AC3E}">
        <p14:creationId xmlns:p14="http://schemas.microsoft.com/office/powerpoint/2010/main" val="800346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
          <p:cNvSpPr>
            <a:spLocks noGrp="1" noRot="1" noChangeAspect="1" noChangeArrowheads="1" noTextEdit="1"/>
          </p:cNvSpPr>
          <p:nvPr>
            <p:ph type="sldImg" idx="4294967295"/>
          </p:nvPr>
        </p:nvSpPr>
        <p:spPr>
          <a:xfrm>
            <a:off x="2286000" y="514350"/>
            <a:ext cx="4572000" cy="2571750"/>
          </a:xfrm>
        </p:spPr>
      </p:sp>
      <p:sp>
        <p:nvSpPr>
          <p:cNvPr id="72706" name="文本占位符 2"/>
          <p:cNvSpPr>
            <a:spLocks noGrp="1" noChangeArrowheads="1"/>
          </p:cNvSpPr>
          <p:nvPr>
            <p:ph type="body" idx="4294967295"/>
          </p:nvPr>
        </p:nvSpPr>
        <p:spPr/>
        <p:txBody>
          <a:bodyPr/>
          <a:lstStyle/>
          <a:p>
            <a:endParaRPr lang="zh-CN" altLang="en-US" dirty="0"/>
          </a:p>
        </p:txBody>
      </p:sp>
    </p:spTree>
    <p:extLst>
      <p:ext uri="{BB962C8B-B14F-4D97-AF65-F5344CB8AC3E}">
        <p14:creationId xmlns:p14="http://schemas.microsoft.com/office/powerpoint/2010/main" val="507873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1D7325EC-8B03-4D7D-8883-E232E1373B2D}" type="slidenum">
              <a:rPr lang="zh-CN" altLang="en-US" sz="1800" smtClean="0"/>
              <a:t>46</a:t>
            </a:fld>
            <a:endParaRPr lang="zh-CN" altLang="en-US" sz="1800"/>
          </a:p>
        </p:txBody>
      </p:sp>
      <p:sp>
        <p:nvSpPr>
          <p:cNvPr id="75778" name="Rectangle 2"/>
          <p:cNvSpPr>
            <a:spLocks noGrp="1" noRot="1" noChangeAspect="1" noChangeArrowheads="1" noTextEdit="1"/>
          </p:cNvSpPr>
          <p:nvPr>
            <p:ph type="sldImg" idx="4294967295"/>
          </p:nvPr>
        </p:nvSpPr>
        <p:spPr>
          <a:xfrm>
            <a:off x="2286000" y="514350"/>
            <a:ext cx="4572000" cy="2571750"/>
          </a:xfrm>
        </p:spPr>
      </p:sp>
      <p:sp>
        <p:nvSpPr>
          <p:cNvPr id="75779"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2480497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principal line</a:t>
            </a:r>
          </a:p>
          <a:p>
            <a:r>
              <a:rPr lang="zh-CN" altLang="en-US" dirty="0"/>
              <a:t>主纵线</a:t>
            </a:r>
          </a:p>
          <a:p>
            <a:r>
              <a:rPr lang="zh-CN" altLang="en-US" dirty="0"/>
              <a:t>wrinkles</a:t>
            </a:r>
          </a:p>
          <a:p>
            <a:r>
              <a:rPr lang="zh-CN" altLang="en-US" dirty="0"/>
              <a:t>n. 皱纹；皱褶（wrinkle 的复数形式）</a:t>
            </a:r>
          </a:p>
          <a:p>
            <a:endParaRPr lang="zh-CN" altLang="en-US" dirty="0"/>
          </a:p>
        </p:txBody>
      </p:sp>
      <p:sp>
        <p:nvSpPr>
          <p:cNvPr id="4" name="灯片编号占位符 3"/>
          <p:cNvSpPr>
            <a:spLocks noGrp="1"/>
          </p:cNvSpPr>
          <p:nvPr>
            <p:ph type="sldNum" sz="quarter" idx="5"/>
          </p:nvPr>
        </p:nvSpPr>
        <p:spPr/>
        <p:txBody>
          <a:bodyPr/>
          <a:lstStyle/>
          <a:p>
            <a:pPr>
              <a:defRPr/>
            </a:pPr>
            <a:fld id="{9CB9E5F8-FFBA-4218-A98D-A85A26395FFB}" type="slidenum">
              <a:rPr lang="zh-CN" altLang="en-US" smtClean="0"/>
              <a:t>51</a:t>
            </a:fld>
            <a:endParaRPr lang="zh-CN" altLang="en-US"/>
          </a:p>
        </p:txBody>
      </p:sp>
    </p:spTree>
    <p:extLst>
      <p:ext uri="{BB962C8B-B14F-4D97-AF65-F5344CB8AC3E}">
        <p14:creationId xmlns:p14="http://schemas.microsoft.com/office/powerpoint/2010/main" val="2144494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06A14C24-7184-4436-99D8-49D3D0B97A3D}" type="slidenum">
              <a:rPr lang="zh-CN" altLang="en-US" sz="1800" smtClean="0"/>
              <a:t>3</a:t>
            </a:fld>
            <a:endParaRPr lang="zh-CN" altLang="en-US" sz="1800"/>
          </a:p>
        </p:txBody>
      </p:sp>
      <p:sp>
        <p:nvSpPr>
          <p:cNvPr id="10242" name="Rectangle 2"/>
          <p:cNvSpPr>
            <a:spLocks noGrp="1" noRot="1" noChangeAspect="1" noChangeArrowheads="1" noTextEdit="1"/>
          </p:cNvSpPr>
          <p:nvPr>
            <p:ph type="sldImg" idx="4294967295"/>
          </p:nvPr>
        </p:nvSpPr>
        <p:spPr>
          <a:xfrm>
            <a:off x="2286000" y="514350"/>
            <a:ext cx="4572000" cy="2571750"/>
          </a:xfrm>
        </p:spPr>
      </p:sp>
      <p:sp>
        <p:nvSpPr>
          <p:cNvPr id="10243"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2592416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EED41EB2-50C9-4A29-A99A-EDECE767B09D}" type="slidenum">
              <a:rPr lang="zh-CN" altLang="en-US" sz="1800" smtClean="0"/>
              <a:t>64</a:t>
            </a:fld>
            <a:endParaRPr lang="zh-CN" altLang="en-US" sz="1800"/>
          </a:p>
        </p:txBody>
      </p:sp>
      <p:sp>
        <p:nvSpPr>
          <p:cNvPr id="95234" name="Rectangle 2"/>
          <p:cNvSpPr>
            <a:spLocks noGrp="1" noRot="1" noChangeAspect="1" noChangeArrowheads="1" noTextEdit="1"/>
          </p:cNvSpPr>
          <p:nvPr>
            <p:ph type="sldImg" idx="4294967295"/>
          </p:nvPr>
        </p:nvSpPr>
        <p:spPr>
          <a:xfrm>
            <a:off x="2286000" y="514350"/>
            <a:ext cx="4572000" cy="2571750"/>
          </a:xfrm>
        </p:spPr>
      </p:sp>
      <p:sp>
        <p:nvSpPr>
          <p:cNvPr id="95235"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2461143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8389BB44-A558-4137-865C-A1498AB59A5F}" type="slidenum">
              <a:rPr lang="zh-CN" altLang="en-US" sz="1800" smtClean="0"/>
              <a:t>65</a:t>
            </a:fld>
            <a:endParaRPr lang="zh-CN" altLang="en-US" sz="1800"/>
          </a:p>
        </p:txBody>
      </p:sp>
      <p:sp>
        <p:nvSpPr>
          <p:cNvPr id="97282" name="Rectangle 2"/>
          <p:cNvSpPr>
            <a:spLocks noGrp="1" noRot="1" noChangeAspect="1" noChangeArrowheads="1" noTextEdit="1"/>
          </p:cNvSpPr>
          <p:nvPr>
            <p:ph type="sldImg" idx="4294967295"/>
          </p:nvPr>
        </p:nvSpPr>
        <p:spPr>
          <a:xfrm>
            <a:off x="2286000" y="514350"/>
            <a:ext cx="4572000" cy="2571750"/>
          </a:xfrm>
        </p:spPr>
      </p:sp>
      <p:sp>
        <p:nvSpPr>
          <p:cNvPr id="97283"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2832767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F002EC78-1C1B-4126-9FFC-F85ED8FE3B79}" type="slidenum">
              <a:rPr lang="zh-CN" altLang="en-US" sz="1800" smtClean="0"/>
              <a:t>67</a:t>
            </a:fld>
            <a:endParaRPr lang="zh-CN" altLang="en-US" sz="1800"/>
          </a:p>
        </p:txBody>
      </p:sp>
      <p:sp>
        <p:nvSpPr>
          <p:cNvPr id="100354" name="Rectangle 2"/>
          <p:cNvSpPr>
            <a:spLocks noGrp="1" noRot="1" noChangeAspect="1" noChangeArrowheads="1" noTextEdit="1"/>
          </p:cNvSpPr>
          <p:nvPr>
            <p:ph type="sldImg" idx="4294967295"/>
          </p:nvPr>
        </p:nvSpPr>
        <p:spPr>
          <a:xfrm>
            <a:off x="2286000" y="514350"/>
            <a:ext cx="4572000" cy="2571750"/>
          </a:xfrm>
        </p:spPr>
      </p:sp>
      <p:sp>
        <p:nvSpPr>
          <p:cNvPr id="100355"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2608169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32E8CA74-C6DD-4F5C-B0F3-2B6C355CE314}" type="slidenum">
              <a:rPr lang="zh-CN" altLang="en-US" sz="1800" smtClean="0"/>
              <a:t>4</a:t>
            </a:fld>
            <a:endParaRPr lang="zh-CN" altLang="en-US" sz="1800"/>
          </a:p>
        </p:txBody>
      </p:sp>
      <p:sp>
        <p:nvSpPr>
          <p:cNvPr id="12290" name="Rectangle 2"/>
          <p:cNvSpPr>
            <a:spLocks noGrp="1" noRot="1" noChangeAspect="1" noChangeArrowheads="1" noTextEdit="1"/>
          </p:cNvSpPr>
          <p:nvPr>
            <p:ph type="sldImg" idx="4294967295"/>
          </p:nvPr>
        </p:nvSpPr>
        <p:spPr>
          <a:xfrm>
            <a:off x="2286000" y="514350"/>
            <a:ext cx="4572000" cy="2571750"/>
          </a:xfrm>
        </p:spPr>
      </p:sp>
      <p:sp>
        <p:nvSpPr>
          <p:cNvPr id="12291"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3372257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1CE5CC05-3EC6-4F93-A91A-AC1410039943}" type="slidenum">
              <a:rPr lang="zh-CN" altLang="en-US" sz="1800" smtClean="0"/>
              <a:t>5</a:t>
            </a:fld>
            <a:endParaRPr lang="zh-CN" altLang="en-US" sz="1800"/>
          </a:p>
        </p:txBody>
      </p:sp>
      <p:sp>
        <p:nvSpPr>
          <p:cNvPr id="14338" name="Rectangle 2"/>
          <p:cNvSpPr>
            <a:spLocks noGrp="1" noRot="1" noChangeAspect="1" noChangeArrowheads="1" noTextEdit="1"/>
          </p:cNvSpPr>
          <p:nvPr>
            <p:ph type="sldImg" idx="4294967295"/>
          </p:nvPr>
        </p:nvSpPr>
        <p:spPr>
          <a:xfrm>
            <a:off x="2286000" y="514350"/>
            <a:ext cx="4572000" cy="2571750"/>
          </a:xfrm>
        </p:spPr>
      </p:sp>
      <p:sp>
        <p:nvSpPr>
          <p:cNvPr id="14339" name="Rectangle 3"/>
          <p:cNvSpPr>
            <a:spLocks noGrp="1" noChangeArrowheads="1"/>
          </p:cNvSpPr>
          <p:nvPr>
            <p:ph type="body" idx="4294967295"/>
          </p:nvPr>
        </p:nvSpPr>
        <p:spPr/>
        <p:txBody>
          <a:bodyPr/>
          <a:lstStyle/>
          <a:p>
            <a:endParaRPr lang="zh-CN" altLang="en-GB" dirty="0"/>
          </a:p>
        </p:txBody>
      </p:sp>
    </p:spTree>
    <p:extLst>
      <p:ext uri="{BB962C8B-B14F-4D97-AF65-F5344CB8AC3E}">
        <p14:creationId xmlns:p14="http://schemas.microsoft.com/office/powerpoint/2010/main" val="1691971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42105BED-FFEB-4815-A5C7-2CA8892B860E}" type="slidenum">
              <a:rPr lang="zh-CN" altLang="en-US" sz="1800" smtClean="0"/>
              <a:t>6</a:t>
            </a:fld>
            <a:endParaRPr lang="zh-CN" altLang="en-US" sz="1800"/>
          </a:p>
        </p:txBody>
      </p:sp>
      <p:sp>
        <p:nvSpPr>
          <p:cNvPr id="16386" name="Rectangle 2"/>
          <p:cNvSpPr>
            <a:spLocks noGrp="1" noRot="1" noChangeAspect="1" noChangeArrowheads="1" noTextEdit="1"/>
          </p:cNvSpPr>
          <p:nvPr>
            <p:ph type="sldImg" idx="4294967295"/>
          </p:nvPr>
        </p:nvSpPr>
        <p:spPr>
          <a:xfrm>
            <a:off x="2286000" y="514350"/>
            <a:ext cx="4572000" cy="2571750"/>
          </a:xfrm>
        </p:spPr>
      </p:sp>
      <p:sp>
        <p:nvSpPr>
          <p:cNvPr id="16387"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1073250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42105BED-FFEB-4815-A5C7-2CA8892B860E}" type="slidenum">
              <a:rPr lang="zh-CN" altLang="en-US" sz="1800" smtClean="0"/>
              <a:t>7</a:t>
            </a:fld>
            <a:endParaRPr lang="zh-CN" altLang="en-US" sz="1800"/>
          </a:p>
        </p:txBody>
      </p:sp>
      <p:sp>
        <p:nvSpPr>
          <p:cNvPr id="16386" name="Rectangle 2"/>
          <p:cNvSpPr>
            <a:spLocks noGrp="1" noRot="1" noChangeAspect="1" noChangeArrowheads="1" noTextEdit="1"/>
          </p:cNvSpPr>
          <p:nvPr>
            <p:ph type="sldImg" idx="4294967295"/>
          </p:nvPr>
        </p:nvSpPr>
        <p:spPr>
          <a:xfrm>
            <a:off x="2286000" y="514350"/>
            <a:ext cx="4572000" cy="2571750"/>
          </a:xfrm>
        </p:spPr>
      </p:sp>
      <p:sp>
        <p:nvSpPr>
          <p:cNvPr id="16387" name="Rectangle 3"/>
          <p:cNvSpPr>
            <a:spLocks noGrp="1" noChangeArrowheads="1"/>
          </p:cNvSpPr>
          <p:nvPr>
            <p:ph type="body" idx="4294967295"/>
          </p:nvPr>
        </p:nvSpPr>
        <p:spPr/>
        <p:txBody>
          <a:bodyPr/>
          <a:lstStyle/>
          <a:p>
            <a:pPr eaLnBrk="1" hangingPunct="1"/>
            <a:r>
              <a:rPr lang="zh-CN" altLang="en-US" dirty="0"/>
              <a:t>鸢</a:t>
            </a:r>
            <a:r>
              <a:rPr lang="en-US" altLang="zh-CN" dirty="0" err="1"/>
              <a:t>yuān</a:t>
            </a:r>
            <a:r>
              <a:rPr lang="zh-CN" altLang="en-US" dirty="0"/>
              <a:t>尾花：花瓣的宽度、长度，花萼的宽度、长度</a:t>
            </a:r>
            <a:endParaRPr lang="en-US" altLang="zh-CN" dirty="0"/>
          </a:p>
          <a:p>
            <a:pPr eaLnBrk="1" hangingPunct="1"/>
            <a:r>
              <a:rPr lang="zh-CN" altLang="en-US" dirty="0"/>
              <a:t>紧致度、圆度、偏心度</a:t>
            </a:r>
            <a:endParaRPr lang="en-US" altLang="zh-CN" dirty="0"/>
          </a:p>
          <a:p>
            <a:pPr eaLnBrk="1" hangingPunct="1"/>
            <a:endParaRPr lang="en-GB" altLang="zh-CN" dirty="0"/>
          </a:p>
        </p:txBody>
      </p:sp>
    </p:spTree>
    <p:extLst>
      <p:ext uri="{BB962C8B-B14F-4D97-AF65-F5344CB8AC3E}">
        <p14:creationId xmlns:p14="http://schemas.microsoft.com/office/powerpoint/2010/main" val="2208173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0CF2BB01-08E4-4FB6-B07D-86C46AEB7869}" type="slidenum">
              <a:rPr lang="zh-CN" altLang="en-US" sz="1800" smtClean="0"/>
              <a:t>8</a:t>
            </a:fld>
            <a:endParaRPr lang="zh-CN" altLang="en-US" sz="1800"/>
          </a:p>
        </p:txBody>
      </p:sp>
      <p:sp>
        <p:nvSpPr>
          <p:cNvPr id="18434" name="Rectangle 2"/>
          <p:cNvSpPr>
            <a:spLocks noGrp="1" noRot="1" noChangeAspect="1" noChangeArrowheads="1" noTextEdit="1"/>
          </p:cNvSpPr>
          <p:nvPr>
            <p:ph type="sldImg" idx="4294967295"/>
          </p:nvPr>
        </p:nvSpPr>
        <p:spPr>
          <a:xfrm>
            <a:off x="2286000" y="514350"/>
            <a:ext cx="4572000" cy="2571750"/>
          </a:xfrm>
        </p:spPr>
      </p:sp>
      <p:sp>
        <p:nvSpPr>
          <p:cNvPr id="18435"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1447303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205170A6-F510-434B-BF91-E9069CDCF9E2}" type="slidenum">
              <a:rPr lang="zh-CN" altLang="en-US" sz="1800" smtClean="0"/>
              <a:t>9</a:t>
            </a:fld>
            <a:endParaRPr lang="zh-CN" altLang="en-US" sz="1800"/>
          </a:p>
        </p:txBody>
      </p:sp>
      <p:sp>
        <p:nvSpPr>
          <p:cNvPr id="20482" name="Rectangle 2"/>
          <p:cNvSpPr>
            <a:spLocks noGrp="1" noRot="1" noChangeAspect="1" noChangeArrowheads="1" noTextEdit="1"/>
          </p:cNvSpPr>
          <p:nvPr>
            <p:ph type="sldImg" idx="4294967295"/>
          </p:nvPr>
        </p:nvSpPr>
        <p:spPr>
          <a:xfrm>
            <a:off x="2286000" y="514350"/>
            <a:ext cx="4572000" cy="2571750"/>
          </a:xfrm>
        </p:spPr>
      </p:sp>
      <p:sp>
        <p:nvSpPr>
          <p:cNvPr id="20483"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12354178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srcRect l="7692"/>
          <a:stretch>
            <a:fillRect/>
          </a:stretch>
        </p:blipFill>
        <p:spPr>
          <a:xfrm>
            <a:off x="0" y="0"/>
            <a:ext cx="4988560" cy="6858000"/>
          </a:xfrm>
          <a:prstGeom prst="rect">
            <a:avLst/>
          </a:prstGeom>
        </p:spPr>
      </p:pic>
      <p:sp>
        <p:nvSpPr>
          <p:cNvPr id="2" name="Title 1"/>
          <p:cNvSpPr>
            <a:spLocks noGrp="1"/>
          </p:cNvSpPr>
          <p:nvPr>
            <p:ph type="ctrTitle"/>
          </p:nvPr>
        </p:nvSpPr>
        <p:spPr>
          <a:xfrm>
            <a:off x="2830286" y="1929584"/>
            <a:ext cx="9056915" cy="1672454"/>
          </a:xfrm>
        </p:spPr>
        <p:txBody>
          <a:bodyPr anchor="b">
            <a:normAutofit/>
          </a:bodyPr>
          <a:lstStyle>
            <a:lvl1pPr algn="ctr" rtl="0" fontAlgn="auto">
              <a:lnSpc>
                <a:spcPct val="90000"/>
              </a:lnSpc>
              <a:spcBef>
                <a:spcPct val="0"/>
              </a:spcBef>
              <a:spcAft>
                <a:spcPts val="0"/>
              </a:spcAft>
              <a:defRPr lang="en-US" sz="4400" kern="1200" dirty="0">
                <a:solidFill>
                  <a:schemeClr val="tx1"/>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2830286" y="3689124"/>
            <a:ext cx="9056915" cy="1655762"/>
          </a:xfrm>
        </p:spPr>
        <p:txBody>
          <a:bodyPr>
            <a:normAutofit/>
          </a:bodyPr>
          <a:lstStyle>
            <a:lvl1pPr marL="0" indent="0" algn="ctr" rtl="0" fontAlgn="base">
              <a:lnSpc>
                <a:spcPct val="90000"/>
              </a:lnSpc>
              <a:spcBef>
                <a:spcPts val="1000"/>
              </a:spcBef>
              <a:spcAft>
                <a:spcPct val="0"/>
              </a:spcAft>
              <a:buFont typeface="Arial" panose="020B0604020202020204" pitchFamily="34" charset="0"/>
              <a:buNone/>
              <a:defRPr lang="en-US" sz="2700" kern="1200" dirty="0">
                <a:solidFill>
                  <a:schemeClr val="tx1"/>
                </a:solidFill>
                <a:latin typeface="+mn-lt"/>
                <a:ea typeface="宋体" panose="02010600030101010101" pitchFamily="2" charset="-122"/>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FDADA9F-95C9-4ECA-A97E-954A75C17FD7}" type="datetime1">
              <a:rPr lang="en-US" altLang="zh-CN" smtClean="0"/>
              <a:t>4/10/2025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7" name="直接连接符 6"/>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452879"/>
            <a:ext cx="2628900" cy="472408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1452879"/>
            <a:ext cx="7734300" cy="4724083"/>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9E6C6C8-2F8E-4E71-8BC5-459C1281CA5A}" type="datetime1">
              <a:rPr lang="en-US" altLang="zh-CN" smtClean="0"/>
              <a:t>4/10/2025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7" name="直接连接符 6"/>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30927" y="0"/>
            <a:ext cx="8107676" cy="1055077"/>
          </a:xfrm>
        </p:spPr>
        <p:txBody>
          <a:bodyPr>
            <a:normAutofit/>
          </a:bodyPr>
          <a:lstStyle>
            <a:lvl1pPr algn="l" rtl="0" eaLnBrk="1" fontAlgn="base" hangingPunct="1">
              <a:spcBef>
                <a:spcPct val="0"/>
              </a:spcBef>
              <a:spcAft>
                <a:spcPct val="0"/>
              </a:spcAft>
              <a:defRPr lang="en-US" sz="2800" kern="1200" dirty="0">
                <a:solidFill>
                  <a:schemeClr val="tx1"/>
                </a:solidFill>
                <a:latin typeface="微软雅黑" panose="020B0503020204020204" pitchFamily="34" charset="-122"/>
                <a:ea typeface="微软雅黑" panose="020B0503020204020204" pitchFamily="34" charset="-122"/>
                <a:cs typeface="+mn-cs"/>
              </a:defRPr>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50006" y="1236344"/>
            <a:ext cx="11235593" cy="4778375"/>
          </a:xfrm>
        </p:spPr>
        <p:txBody>
          <a:bodyPr/>
          <a:lstStyle>
            <a:lvl2pPr marL="800100" indent="-342900">
              <a:buFont typeface="Wingdings" panose="05000000000000000000" pitchFamily="2" charset="2"/>
              <a:buChar char="n"/>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日期占位符 6"/>
          <p:cNvSpPr>
            <a:spLocks noGrp="1"/>
          </p:cNvSpPr>
          <p:nvPr>
            <p:ph type="dt" sz="half" idx="10"/>
          </p:nvPr>
        </p:nvSpPr>
        <p:spPr/>
        <p:txBody>
          <a:bodyPr/>
          <a:lstStyle/>
          <a:p>
            <a:fld id="{7EF6CE85-5AA6-4051-8D08-89300C06032B}" type="datetime1">
              <a:rPr lang="en-US" altLang="zh-CN" smtClean="0"/>
              <a:t>4/10/2025</a:t>
            </a:fld>
            <a:endParaRPr lang="en-US" dirty="0"/>
          </a:p>
        </p:txBody>
      </p:sp>
      <p:sp>
        <p:nvSpPr>
          <p:cNvPr id="8" name="页脚占位符 7"/>
          <p:cNvSpPr>
            <a:spLocks noGrp="1"/>
          </p:cNvSpPr>
          <p:nvPr>
            <p:ph type="ftr" sz="quarter" idx="11"/>
          </p:nvPr>
        </p:nvSpPr>
        <p:spPr/>
        <p:txBody>
          <a:bodyPr/>
          <a:lstStyle/>
          <a:p>
            <a:endParaRPr lang="en-US" dirty="0"/>
          </a:p>
        </p:txBody>
      </p:sp>
      <p:sp>
        <p:nvSpPr>
          <p:cNvPr id="9" name="灯片编号占位符 8"/>
          <p:cNvSpPr>
            <a:spLocks noGrp="1"/>
          </p:cNvSpPr>
          <p:nvPr>
            <p:ph type="sldNum" sz="quarter" idx="12"/>
          </p:nvPr>
        </p:nvSpPr>
        <p:spPr/>
        <p:txBody>
          <a:bodyPr/>
          <a:lstStyle/>
          <a:p>
            <a:fld id="{48F63A3B-78C7-47BE-AE5E-E10140E04643}" type="slidenum">
              <a:rPr lang="en-US" smtClean="0"/>
              <a:t>‹#›</a:t>
            </a:fld>
            <a:endParaRPr lang="en-US" dirty="0"/>
          </a:p>
        </p:txBody>
      </p:sp>
      <p:cxnSp>
        <p:nvCxnSpPr>
          <p:cNvPr id="12" name="直接连接符 11"/>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550007" y="0"/>
            <a:ext cx="7603393" cy="1055077"/>
          </a:xfrm>
        </p:spPr>
        <p:txBody>
          <a:bodyPr anchor="ctr" anchorCtr="0">
            <a:normAutofit/>
          </a:bodyPr>
          <a:lstStyle>
            <a:lvl1pPr>
              <a:defRPr sz="28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4EFB9DC6-A76D-465E-83B6-62C4C045A588}" type="datetime1">
              <a:rPr lang="en-US" altLang="zh-CN" smtClean="0"/>
              <a:t>4/10/2025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7" name="直接连接符 6"/>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7219D99-2ECD-4AB7-BC96-98ADADA40D8F}" type="datetime1">
              <a:rPr lang="en-US" altLang="zh-CN" smtClean="0"/>
              <a:t>4/10/2025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直接连接符 7"/>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550007" y="1"/>
            <a:ext cx="7923433" cy="1055076"/>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AB5A6E8-87B5-423C-B6D4-D75FFD1E4383}" type="datetime1">
              <a:rPr lang="en-US" altLang="zh-CN" smtClean="0"/>
              <a:t>4/10/2025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cxnSp>
        <p:nvCxnSpPr>
          <p:cNvPr id="10" name="直接连接符 9"/>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11F72EB-EBEC-4524-9538-79F83DA0E6B3}" type="datetime1">
              <a:rPr lang="en-US" altLang="zh-CN" smtClean="0"/>
              <a:t>4/10/2025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cxnSp>
        <p:nvCxnSpPr>
          <p:cNvPr id="6" name="直接连接符 5"/>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F8D359-BB09-49EF-9DC4-AE6B9AAB1CBC}" type="datetime1">
              <a:rPr lang="en-US" altLang="zh-CN" smtClean="0"/>
              <a:t>4/10/2025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cxnSp>
        <p:nvCxnSpPr>
          <p:cNvPr id="5" name="直接连接符 4"/>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50008" y="0"/>
            <a:ext cx="7811672" cy="1055077"/>
          </a:xfrm>
        </p:spPr>
        <p:txBody>
          <a:bodyPr anchor="ctr" anchorCtr="0">
            <a:normAutofit/>
          </a:bodyPr>
          <a:lstStyle>
            <a:lvl1pPr>
              <a:defRPr sz="28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CF6291F-425E-487B-9A62-0CFE86F28993}" type="datetime1">
              <a:rPr lang="en-US" altLang="zh-CN" smtClean="0"/>
              <a:t>4/10/2025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直接连接符 7"/>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50008" y="0"/>
            <a:ext cx="7862472" cy="1055077"/>
          </a:xfrm>
        </p:spPr>
        <p:txBody>
          <a:bodyPr anchor="ctr" anchorCtr="0">
            <a:normAutofit/>
          </a:bodyPr>
          <a:lstStyle>
            <a:lvl1pPr>
              <a:defRPr sz="28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3BC1249-C629-4A96-9EDC-EAAEBAA61489}" type="datetime1">
              <a:rPr lang="en-US" altLang="zh-CN" smtClean="0"/>
              <a:t>4/10/2025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直接连接符 7"/>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49000" t="-1000" b="-1000"/>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14"/>
          <a:stretch>
            <a:fillRect/>
          </a:stretch>
        </p:blipFill>
        <p:spPr>
          <a:xfrm>
            <a:off x="0" y="1"/>
            <a:ext cx="4105848" cy="6858957"/>
          </a:xfrm>
          <a:prstGeom prst="rect">
            <a:avLst/>
          </a:prstGeom>
        </p:spPr>
      </p:pic>
      <p:sp>
        <p:nvSpPr>
          <p:cNvPr id="2" name="Title Placeholder 1"/>
          <p:cNvSpPr>
            <a:spLocks noGrp="1"/>
          </p:cNvSpPr>
          <p:nvPr>
            <p:ph type="title"/>
          </p:nvPr>
        </p:nvSpPr>
        <p:spPr>
          <a:xfrm>
            <a:off x="401955" y="1"/>
            <a:ext cx="7953913" cy="105507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BA9A49-E031-4268-96D3-C1C77FCD1644}" type="datetime1">
              <a:rPr lang="en-US" altLang="zh-CN" smtClean="0"/>
              <a:t>4/10/2025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272452" y="6356350"/>
            <a:ext cx="2743200" cy="365125"/>
          </a:xfrm>
          <a:prstGeom prst="rect">
            <a:avLst/>
          </a:prstGeom>
        </p:spPr>
        <p:txBody>
          <a:bodyPr vert="horz" lIns="91440" tIns="45720" rIns="91440" bIns="45720" rtlCol="0" anchor="ctr"/>
          <a:lstStyle>
            <a:lvl1pPr algn="r" rtl="0" eaLnBrk="1" fontAlgn="base" hangingPunct="1">
              <a:spcBef>
                <a:spcPct val="0"/>
              </a:spcBef>
              <a:spcAft>
                <a:spcPct val="0"/>
              </a:spcAft>
              <a:defRPr lang="en-US" sz="2000" kern="1200" smtClean="0">
                <a:solidFill>
                  <a:schemeClr val="accent1">
                    <a:lumMod val="50000"/>
                  </a:schemeClr>
                </a:solidFill>
                <a:latin typeface="微软雅黑" panose="020B0503020204020204" pitchFamily="34" charset="-122"/>
                <a:ea typeface="微软雅黑" panose="020B0503020204020204" pitchFamily="34" charset="-122"/>
                <a:cs typeface="+mn-cs"/>
              </a:defRPr>
            </a:lvl1pPr>
          </a:lstStyle>
          <a:p>
            <a:fld id="{48F63A3B-78C7-47BE-AE5E-E10140E04643}" type="slidenum">
              <a:rPr lang="en-US" smtClean="0"/>
              <a:t>‹#›</a:t>
            </a:fld>
            <a:endParaRPr lang="en-US" dirty="0"/>
          </a:p>
        </p:txBody>
      </p:sp>
      <p:pic>
        <p:nvPicPr>
          <p:cNvPr id="8" name="图片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648246" y="230188"/>
            <a:ext cx="3298222" cy="60965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fontAlgn="base" latinLnBrk="0" hangingPunct="1">
        <a:lnSpc>
          <a:spcPct val="90000"/>
        </a:lnSpc>
        <a:spcBef>
          <a:spcPct val="0"/>
        </a:spcBef>
        <a:spcAft>
          <a:spcPct val="0"/>
        </a:spcAft>
        <a:buNone/>
        <a:defRPr lang="en-US" altLang="en-US" sz="2800" kern="1200" dirty="0">
          <a:solidFill>
            <a:schemeClr val="tx1"/>
          </a:solidFill>
          <a:latin typeface="微软雅黑" panose="020B0503020204020204" pitchFamily="34" charset="-122"/>
          <a:ea typeface="微软雅黑" panose="020B0503020204020204" pitchFamily="34" charset="-122"/>
          <a:cs typeface="+mn-cs"/>
        </a:defRPr>
      </a:lvl1pPr>
    </p:titleStyle>
    <p:bodyStyle>
      <a:lvl1pPr marL="0" indent="0" algn="l" defTabSz="914400" rtl="0" eaLnBrk="1" latinLnBrk="0" hangingPunct="1">
        <a:lnSpc>
          <a:spcPct val="90000"/>
        </a:lnSpc>
        <a:spcBef>
          <a:spcPts val="1000"/>
        </a:spcBef>
        <a:buClr>
          <a:schemeClr val="accent1">
            <a:lumMod val="75000"/>
          </a:schemeClr>
        </a:buClr>
        <a:buFont typeface="Wingdings" panose="05000000000000000000" pitchFamily="2" charset="2"/>
        <a:buNone/>
        <a:defRPr sz="24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1pPr>
      <a:lvl2pPr marL="914400" indent="-4572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24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2pPr>
      <a:lvl3pPr marL="1371600" indent="-4572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20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3pPr>
      <a:lvl4pPr marL="1714500" indent="-3429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18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4pPr>
      <a:lvl5pPr marL="2171700" indent="-3429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18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image" Target="../media/image26.png"/><Relationship Id="rId4" Type="http://schemas.openxmlformats.org/officeDocument/2006/relationships/image" Target="../media/image2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image" Target="../media/image37.png"/><Relationship Id="rId3" Type="http://schemas.openxmlformats.org/officeDocument/2006/relationships/notesSlide" Target="../notesSlides/notesSlide13.xml"/><Relationship Id="rId7" Type="http://schemas.openxmlformats.org/officeDocument/2006/relationships/oleObject" Target="../embeddings/oleObject2.bin"/><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slideLayout" Target="../slideLayouts/slideLayout2.xml"/><Relationship Id="rId16" Type="http://schemas.openxmlformats.org/officeDocument/2006/relationships/image" Target="../media/image40.png"/><Relationship Id="rId1" Type="http://schemas.openxmlformats.org/officeDocument/2006/relationships/vmlDrawing" Target="../drawings/vmlDrawing1.v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23.wmf"/><Relationship Id="rId15" Type="http://schemas.openxmlformats.org/officeDocument/2006/relationships/image" Target="../media/image39.png"/><Relationship Id="rId10" Type="http://schemas.openxmlformats.org/officeDocument/2006/relationships/image" Target="../media/image25.wmf"/><Relationship Id="rId4" Type="http://schemas.openxmlformats.org/officeDocument/2006/relationships/oleObject" Target="../embeddings/oleObject1.bin"/><Relationship Id="rId9" Type="http://schemas.openxmlformats.org/officeDocument/2006/relationships/image" Target="../media/image33.png"/><Relationship Id="rId1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7.wmf"/><Relationship Id="rId5" Type="http://schemas.openxmlformats.org/officeDocument/2006/relationships/oleObject" Target="../embeddings/oleObject4.bin"/><Relationship Id="rId4" Type="http://schemas.openxmlformats.org/officeDocument/2006/relationships/image" Target="../media/image26.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0.png"/><Relationship Id="rId4" Type="http://schemas.openxmlformats.org/officeDocument/2006/relationships/oleObject" Target="../embeddings/oleObject5.bin"/></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55.png"/><Relationship Id="rId12"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57.png"/><Relationship Id="rId5" Type="http://schemas.openxmlformats.org/officeDocument/2006/relationships/image" Target="../media/image60.jpeg"/><Relationship Id="rId15" Type="http://schemas.openxmlformats.org/officeDocument/2006/relationships/image" Target="../media/image64.png"/><Relationship Id="rId10" Type="http://schemas.openxmlformats.org/officeDocument/2006/relationships/oleObject" Target="../embeddings/oleObject8.bin"/><Relationship Id="rId4" Type="http://schemas.openxmlformats.org/officeDocument/2006/relationships/image" Target="../media/image59.png"/><Relationship Id="rId9" Type="http://schemas.openxmlformats.org/officeDocument/2006/relationships/image" Target="../media/image56.png"/><Relationship Id="rId14"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9.png"/><Relationship Id="rId4" Type="http://schemas.openxmlformats.org/officeDocument/2006/relationships/oleObject" Target="../embeddings/oleObject9.bin"/></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jpe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29.xml"/><Relationship Id="rId7" Type="http://schemas.openxmlformats.org/officeDocument/2006/relationships/image" Target="../media/image84.jpe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83.png"/><Relationship Id="rId5" Type="http://schemas.openxmlformats.org/officeDocument/2006/relationships/image" Target="../media/image82.wmf"/><Relationship Id="rId4" Type="http://schemas.openxmlformats.org/officeDocument/2006/relationships/oleObject" Target="../embeddings/oleObject10.bin"/></Relationships>
</file>

<file path=ppt/slides/_rels/slide52.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jpeg"/><Relationship Id="rId5" Type="http://schemas.openxmlformats.org/officeDocument/2006/relationships/image" Target="../media/image89.png"/><Relationship Id="rId4" Type="http://schemas.openxmlformats.org/officeDocument/2006/relationships/image" Target="../media/image88.jpeg"/></Relationships>
</file>

<file path=ppt/slides/_rels/slide53.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00.jpeg"/><Relationship Id="rId13" Type="http://schemas.openxmlformats.org/officeDocument/2006/relationships/image" Target="../media/image105.jpeg"/><Relationship Id="rId3" Type="http://schemas.openxmlformats.org/officeDocument/2006/relationships/image" Target="../media/image95.jpeg"/><Relationship Id="rId7" Type="http://schemas.openxmlformats.org/officeDocument/2006/relationships/image" Target="../media/image99.jpeg"/><Relationship Id="rId12" Type="http://schemas.openxmlformats.org/officeDocument/2006/relationships/image" Target="../media/image104.jpeg"/><Relationship Id="rId2" Type="http://schemas.openxmlformats.org/officeDocument/2006/relationships/image" Target="../media/image94.jpeg"/><Relationship Id="rId16"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image" Target="../media/image98.jpeg"/><Relationship Id="rId11" Type="http://schemas.openxmlformats.org/officeDocument/2006/relationships/image" Target="../media/image103.jpeg"/><Relationship Id="rId5" Type="http://schemas.openxmlformats.org/officeDocument/2006/relationships/image" Target="../media/image97.jpeg"/><Relationship Id="rId15" Type="http://schemas.openxmlformats.org/officeDocument/2006/relationships/image" Target="../media/image107.jpeg"/><Relationship Id="rId10" Type="http://schemas.openxmlformats.org/officeDocument/2006/relationships/image" Target="../media/image102.jpeg"/><Relationship Id="rId4" Type="http://schemas.openxmlformats.org/officeDocument/2006/relationships/image" Target="../media/image96.jpeg"/><Relationship Id="rId9" Type="http://schemas.openxmlformats.org/officeDocument/2006/relationships/image" Target="../media/image101.jpeg"/><Relationship Id="rId14" Type="http://schemas.openxmlformats.org/officeDocument/2006/relationships/image" Target="../media/image106.jpeg"/></Relationships>
</file>

<file path=ppt/slides/_rels/slide55.x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image" Target="../media/image110.wmf"/><Relationship Id="rId7" Type="http://schemas.openxmlformats.org/officeDocument/2006/relationships/image" Target="../media/image112.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11.wmf"/><Relationship Id="rId5" Type="http://schemas.openxmlformats.org/officeDocument/2006/relationships/image" Target="../media/image109.wmf"/><Relationship Id="rId10" Type="http://schemas.openxmlformats.org/officeDocument/2006/relationships/image" Target="../media/image115.wmf"/><Relationship Id="rId4" Type="http://schemas.openxmlformats.org/officeDocument/2006/relationships/oleObject" Target="../embeddings/oleObject11.bin"/><Relationship Id="rId9" Type="http://schemas.openxmlformats.org/officeDocument/2006/relationships/image" Target="../media/image114.wmf"/></Relationships>
</file>

<file path=ppt/slides/_rels/slide56.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18.png"/><Relationship Id="rId5" Type="http://schemas.openxmlformats.org/officeDocument/2006/relationships/image" Target="../media/image116.wmf"/><Relationship Id="rId4" Type="http://schemas.openxmlformats.org/officeDocument/2006/relationships/oleObject" Target="../embeddings/oleObject12.bin"/></Relationships>
</file>

<file path=ppt/slides/_rels/slide57.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21.wmf"/><Relationship Id="rId5" Type="http://schemas.openxmlformats.org/officeDocument/2006/relationships/oleObject" Target="../embeddings/oleObject14.bin"/><Relationship Id="rId4" Type="http://schemas.openxmlformats.org/officeDocument/2006/relationships/image" Target="../media/image120.wmf"/></Relationships>
</file>

<file path=ppt/slides/_rels/slide59.xml.rels><?xml version="1.0" encoding="UTF-8" standalone="yes"?>
<Relationships xmlns="http://schemas.openxmlformats.org/package/2006/relationships"><Relationship Id="rId8" Type="http://schemas.openxmlformats.org/officeDocument/2006/relationships/image" Target="../media/image124.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23.wmf"/><Relationship Id="rId5" Type="http://schemas.openxmlformats.org/officeDocument/2006/relationships/oleObject" Target="../embeddings/oleObject16.bin"/><Relationship Id="rId10" Type="http://schemas.openxmlformats.org/officeDocument/2006/relationships/image" Target="../media/image125.wmf"/><Relationship Id="rId4" Type="http://schemas.openxmlformats.org/officeDocument/2006/relationships/image" Target="../media/image122.wmf"/><Relationship Id="rId9" Type="http://schemas.openxmlformats.org/officeDocument/2006/relationships/oleObject" Target="../embeddings/oleObject18.bin"/></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wmf"/><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27.wmf"/><Relationship Id="rId3" Type="http://schemas.openxmlformats.org/officeDocument/2006/relationships/oleObject" Target="../embeddings/oleObject19.bin"/><Relationship Id="rId7" Type="http://schemas.openxmlformats.org/officeDocument/2006/relationships/image" Target="../media/image131.png"/><Relationship Id="rId12"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5" Type="http://schemas.openxmlformats.org/officeDocument/2006/relationships/image" Target="../media/image128.wmf"/><Relationship Id="rId10" Type="http://schemas.openxmlformats.org/officeDocument/2006/relationships/image" Target="../media/image134.png"/><Relationship Id="rId4" Type="http://schemas.openxmlformats.org/officeDocument/2006/relationships/image" Target="../media/image126.png"/><Relationship Id="rId9" Type="http://schemas.openxmlformats.org/officeDocument/2006/relationships/image" Target="../media/image133.png"/><Relationship Id="rId14" Type="http://schemas.openxmlformats.org/officeDocument/2006/relationships/oleObject" Target="../embeddings/oleObject21.bin"/></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137.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3.bin"/><Relationship Id="rId5" Type="http://schemas.openxmlformats.org/officeDocument/2006/relationships/image" Target="../media/image155.png"/><Relationship Id="rId4" Type="http://schemas.openxmlformats.org/officeDocument/2006/relationships/image" Target="../media/image136.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39.wmf"/><Relationship Id="rId5" Type="http://schemas.openxmlformats.org/officeDocument/2006/relationships/oleObject" Target="../embeddings/oleObject25.bin"/><Relationship Id="rId4" Type="http://schemas.openxmlformats.org/officeDocument/2006/relationships/image" Target="../media/image138.wmf"/></Relationships>
</file>

<file path=ppt/slides/_rels/slide63.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6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6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50.jpeg"/><Relationship Id="rId13" Type="http://schemas.openxmlformats.org/officeDocument/2006/relationships/image" Target="../media/image153.jpeg"/><Relationship Id="rId3" Type="http://schemas.openxmlformats.org/officeDocument/2006/relationships/notesSlide" Target="../notesSlides/notesSlide32.xml"/><Relationship Id="rId7" Type="http://schemas.openxmlformats.org/officeDocument/2006/relationships/image" Target="../media/image149.jpeg"/><Relationship Id="rId12" Type="http://schemas.openxmlformats.org/officeDocument/2006/relationships/image" Target="../media/image152.jpe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48.jpeg"/><Relationship Id="rId11" Type="http://schemas.openxmlformats.org/officeDocument/2006/relationships/image" Target="../media/image147.png"/><Relationship Id="rId5" Type="http://schemas.openxmlformats.org/officeDocument/2006/relationships/image" Target="../media/image146.png"/><Relationship Id="rId10" Type="http://schemas.openxmlformats.org/officeDocument/2006/relationships/oleObject" Target="../embeddings/oleObject27.bin"/><Relationship Id="rId4" Type="http://schemas.openxmlformats.org/officeDocument/2006/relationships/oleObject" Target="../embeddings/oleObject26.bin"/><Relationship Id="rId9" Type="http://schemas.openxmlformats.org/officeDocument/2006/relationships/image" Target="../media/image151.jpeg"/><Relationship Id="rId14" Type="http://schemas.openxmlformats.org/officeDocument/2006/relationships/image" Target="../media/image154.jpeg"/></Relationships>
</file>

<file path=ppt/slides/_rels/slide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defRPr/>
            </a:pPr>
            <a:r>
              <a:rPr lang="en-US" altLang="zh-CN" dirty="0">
                <a:ea typeface="宋体" panose="02010600030101010101" pitchFamily="2" charset="-122"/>
              </a:rPr>
              <a:t>Digital Image Processing Technology and Application</a:t>
            </a:r>
          </a:p>
        </p:txBody>
      </p:sp>
      <p:sp>
        <p:nvSpPr>
          <p:cNvPr id="5122" name="Rectangle 3"/>
          <p:cNvSpPr>
            <a:spLocks noGrp="1" noChangeArrowheads="1"/>
          </p:cNvSpPr>
          <p:nvPr>
            <p:ph type="subTitle" idx="1"/>
          </p:nvPr>
        </p:nvSpPr>
        <p:spPr/>
        <p:txBody>
          <a:bodyPr/>
          <a:lstStyle/>
          <a:p>
            <a:pPr marL="0" indent="0" eaLnBrk="1" hangingPunct="1"/>
            <a:r>
              <a:rPr lang="en-IE" altLang="zh-CN" sz="2800" dirty="0">
                <a:ea typeface="宋体" panose="02010600030101010101" pitchFamily="2" charset="-122"/>
              </a:rPr>
              <a:t>Object Recognition</a:t>
            </a:r>
            <a:endParaRPr lang="en-US" altLang="zh-CN" dirty="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ormAutofit/>
          </a:bodyPr>
          <a:lstStyle/>
          <a:p>
            <a:pPr eaLnBrk="1" hangingPunct="1"/>
            <a:r>
              <a:rPr lang="en-US" altLang="zh-CN" sz="2400" dirty="0">
                <a:ea typeface="宋体" panose="02010600030101010101" pitchFamily="2" charset="-122"/>
              </a:rPr>
              <a:t>Recognition Based on Decision-Theoretic Method</a:t>
            </a:r>
          </a:p>
        </p:txBody>
      </p:sp>
      <mc:AlternateContent xmlns:mc="http://schemas.openxmlformats.org/markup-compatibility/2006" xmlns:a14="http://schemas.microsoft.com/office/drawing/2010/main">
        <mc:Choice Requires="a14">
          <p:sp>
            <p:nvSpPr>
              <p:cNvPr id="21506" name="Rectangle 3"/>
              <p:cNvSpPr>
                <a:spLocks noGrp="1" noChangeArrowheads="1"/>
              </p:cNvSpPr>
              <p:nvPr>
                <p:ph idx="1"/>
              </p:nvPr>
            </p:nvSpPr>
            <p:spPr>
              <a:xfrm>
                <a:off x="775855" y="1417611"/>
                <a:ext cx="7103801" cy="4778375"/>
              </a:xfrm>
            </p:spPr>
            <p:txBody>
              <a:bodyPr/>
              <a:lstStyle/>
              <a:p>
                <a:pPr>
                  <a:lnSpc>
                    <a:spcPct val="150000"/>
                  </a:lnSpc>
                </a:pPr>
                <a:r>
                  <a:rPr lang="en-US" altLang="zh-CN" sz="2400" dirty="0">
                    <a:ea typeface="宋体" panose="02010600030101010101" pitchFamily="2" charset="-122"/>
                  </a:rPr>
                  <a:t>The decision boundary can be used to classify unidentified objects. Find </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𝑘</m:t>
                    </m:r>
                  </m:oMath>
                </a14:m>
                <a:r>
                  <a:rPr lang="en-US" altLang="zh-CN" sz="2400" dirty="0">
                    <a:ea typeface="宋体" panose="02010600030101010101" pitchFamily="2" charset="-122"/>
                  </a:rPr>
                  <a:t> and </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𝑐</m:t>
                    </m:r>
                  </m:oMath>
                </a14:m>
                <a:r>
                  <a:rPr lang="en-US" altLang="zh-CN" sz="2400" dirty="0">
                    <a:ea typeface="宋体" panose="02010600030101010101" pitchFamily="2" charset="-122"/>
                  </a:rPr>
                  <a:t>, such that</a:t>
                </a:r>
              </a:p>
              <a:p>
                <a:pPr>
                  <a:lnSpc>
                    <a:spcPct val="150000"/>
                  </a:lnSpc>
                  <a:buClr>
                    <a:srgbClr val="FF0000"/>
                  </a:buClr>
                  <a:buFont typeface="Wingdings" panose="05000000000000000000" pitchFamily="2" charset="2"/>
                  <a:buChar char="p"/>
                </a:pP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𝑦</m:t>
                    </m:r>
                    <m:r>
                      <a:rPr lang="en-US" altLang="zh-CN" sz="2400" i="1" dirty="0" smtClean="0">
                        <a:latin typeface="Cambria Math" panose="02040503050406030204" pitchFamily="18" charset="0"/>
                        <a:ea typeface="宋体" panose="02010600030101010101" pitchFamily="2" charset="-122"/>
                      </a:rPr>
                      <m:t>−</m:t>
                    </m:r>
                    <m:r>
                      <a:rPr lang="en-US" altLang="zh-CN" sz="2400" i="1" dirty="0" err="1">
                        <a:latin typeface="Cambria Math" panose="02040503050406030204" pitchFamily="18" charset="0"/>
                        <a:ea typeface="宋体" panose="02010600030101010101" pitchFamily="2" charset="-122"/>
                      </a:rPr>
                      <m:t>𝑘𝑥</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𝑐</m:t>
                    </m:r>
                    <m:r>
                      <a:rPr lang="en-US" altLang="zh-CN" sz="2400" i="1" dirty="0">
                        <a:latin typeface="Cambria Math" panose="02040503050406030204" pitchFamily="18" charset="0"/>
                        <a:ea typeface="宋体" panose="02010600030101010101" pitchFamily="2" charset="-122"/>
                      </a:rPr>
                      <m:t> ≥ 0 </m:t>
                    </m:r>
                  </m:oMath>
                </a14:m>
                <a:r>
                  <a:rPr lang="en-US" altLang="zh-CN" sz="2400" dirty="0">
                    <a:ea typeface="宋体" panose="02010600030101010101" pitchFamily="2" charset="-122"/>
                  </a:rPr>
                  <a:t>for red points</a:t>
                </a:r>
              </a:p>
              <a:p>
                <a:pPr>
                  <a:lnSpc>
                    <a:spcPct val="150000"/>
                  </a:lnSpc>
                  <a:buClr>
                    <a:srgbClr val="FF0000"/>
                  </a:buClr>
                  <a:buFont typeface="Wingdings" panose="05000000000000000000" pitchFamily="2" charset="2"/>
                  <a:buChar char="p"/>
                </a:pP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𝑦</m:t>
                    </m:r>
                    <m:r>
                      <a:rPr lang="en-US" altLang="zh-CN" sz="2400" i="1" dirty="0" smtClean="0">
                        <a:latin typeface="Cambria Math" panose="02040503050406030204" pitchFamily="18" charset="0"/>
                        <a:ea typeface="宋体" panose="02010600030101010101" pitchFamily="2" charset="-122"/>
                      </a:rPr>
                      <m:t>−</m:t>
                    </m:r>
                    <m:r>
                      <a:rPr lang="en-US" altLang="zh-CN" sz="2400" i="1" dirty="0" err="1">
                        <a:latin typeface="Cambria Math" panose="02040503050406030204" pitchFamily="18" charset="0"/>
                        <a:ea typeface="宋体" panose="02010600030101010101" pitchFamily="2" charset="-122"/>
                      </a:rPr>
                      <m:t>𝑘𝑥</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𝑐</m:t>
                    </m:r>
                    <m:r>
                      <a:rPr lang="en-US" altLang="zh-CN" sz="2400" i="1" dirty="0">
                        <a:latin typeface="Cambria Math" panose="02040503050406030204" pitchFamily="18" charset="0"/>
                        <a:ea typeface="宋体" panose="02010600030101010101" pitchFamily="2" charset="-122"/>
                      </a:rPr>
                      <m:t> ≤ 0 </m:t>
                    </m:r>
                  </m:oMath>
                </a14:m>
                <a:r>
                  <a:rPr lang="en-US" altLang="zh-CN" sz="2400" dirty="0">
                    <a:ea typeface="宋体" panose="02010600030101010101" pitchFamily="2" charset="-122"/>
                  </a:rPr>
                  <a:t>for green points</a:t>
                </a:r>
              </a:p>
              <a:p>
                <a:pPr>
                  <a:lnSpc>
                    <a:spcPct val="150000"/>
                  </a:lnSpc>
                  <a:buClr>
                    <a:srgbClr val="FF0000"/>
                  </a:buClr>
                  <a:buFont typeface="Wingdings" panose="05000000000000000000" pitchFamily="2" charset="2"/>
                  <a:buChar char="p"/>
                </a:pPr>
                <a:r>
                  <a:rPr lang="en-US" altLang="zh-CN" sz="2400" dirty="0">
                    <a:ea typeface="宋体" panose="02010600030101010101" pitchFamily="2" charset="-122"/>
                  </a:rPr>
                  <a:t>Many possible solutions</a:t>
                </a:r>
              </a:p>
            </p:txBody>
          </p:sp>
        </mc:Choice>
        <mc:Fallback xmlns="">
          <p:sp>
            <p:nvSpPr>
              <p:cNvPr id="21506" name="Rectangle 3"/>
              <p:cNvSpPr>
                <a:spLocks noRot="1" noChangeAspect="1" noMove="1" noResize="1" noEditPoints="1" noAdjustHandles="1" noChangeArrowheads="1" noChangeShapeType="1" noTextEdit="1"/>
              </p:cNvSpPr>
              <p:nvPr>
                <p:ph idx="1"/>
              </p:nvPr>
            </p:nvSpPr>
            <p:spPr>
              <a:xfrm>
                <a:off x="775855" y="1417611"/>
                <a:ext cx="7103801" cy="4778375"/>
              </a:xfrm>
              <a:blipFill rotWithShape="1">
                <a:blip r:embed="rId3"/>
                <a:stretch>
                  <a:fillRect l="-7" t="-6" r="8" b="6"/>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48F63A3B-78C7-47BE-AE5E-E10140E04643}" type="slidenum">
              <a:rPr lang="en-US" smtClean="0"/>
              <a:t>10</a:t>
            </a:fld>
            <a:endParaRPr lang="en-US" dirty="0"/>
          </a:p>
        </p:txBody>
      </p:sp>
      <p:pic>
        <p:nvPicPr>
          <p:cNvPr id="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9171" y="2749091"/>
            <a:ext cx="4194481" cy="3446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p:txBody>
          <a:bodyPr/>
          <a:lstStyle/>
          <a:p>
            <a:pPr eaLnBrk="1" hangingPunct="1"/>
            <a:r>
              <a:rPr lang="en-US" altLang="zh-CN" dirty="0">
                <a:ea typeface="宋体" panose="02010600030101010101" pitchFamily="2" charset="-122"/>
              </a:rPr>
              <a:t>Pattern Classification</a:t>
            </a:r>
          </a:p>
        </p:txBody>
      </p:sp>
      <p:sp>
        <p:nvSpPr>
          <p:cNvPr id="23553" name="Rectangle 3"/>
          <p:cNvSpPr>
            <a:spLocks noGrp="1" noChangeArrowheads="1"/>
          </p:cNvSpPr>
          <p:nvPr>
            <p:ph idx="1"/>
          </p:nvPr>
        </p:nvSpPr>
        <p:spPr/>
        <p:txBody>
          <a:bodyPr>
            <a:normAutofit lnSpcReduction="10000"/>
          </a:bodyPr>
          <a:lstStyle/>
          <a:p>
            <a:pPr marL="347980" indent="-347980" algn="just" eaLnBrk="1" hangingPunct="1">
              <a:lnSpc>
                <a:spcPct val="120000"/>
              </a:lnSpc>
              <a:buClr>
                <a:srgbClr val="FF0000"/>
              </a:buClr>
              <a:buFont typeface="Wingdings" panose="05000000000000000000" pitchFamily="2" charset="2"/>
              <a:buChar char="p"/>
            </a:pPr>
            <a:r>
              <a:rPr lang="en-US" altLang="zh-CN" sz="2400" dirty="0">
                <a:ea typeface="宋体" panose="02010600030101010101" pitchFamily="2" charset="-122"/>
                <a:sym typeface="Symbol" panose="05050102010706020507" pitchFamily="18" charset="2"/>
              </a:rPr>
              <a:t>The number of classes is usually known beforehand, and typically can be derived from the problem specification.</a:t>
            </a:r>
          </a:p>
          <a:p>
            <a:pPr marL="347980" indent="-347980" algn="just" eaLnBrk="1" hangingPunct="1">
              <a:lnSpc>
                <a:spcPct val="120000"/>
              </a:lnSpc>
              <a:buClr>
                <a:srgbClr val="FF0000"/>
              </a:buClr>
              <a:buFont typeface="Wingdings" panose="05000000000000000000" pitchFamily="2" charset="2"/>
              <a:buChar char="p"/>
            </a:pPr>
            <a:r>
              <a:rPr lang="en-US" altLang="zh-CN" sz="2400" dirty="0">
                <a:ea typeface="宋体" panose="02010600030101010101" pitchFamily="2" charset="-122"/>
                <a:sym typeface="Symbol" panose="05050102010706020507" pitchFamily="18" charset="2"/>
              </a:rPr>
              <a:t>The classifier does not decide about the class from the object itself — Depend on object properties called patterns (Features).</a:t>
            </a:r>
          </a:p>
          <a:p>
            <a:pPr marL="347980" indent="-347980" algn="just" eaLnBrk="1" hangingPunct="1">
              <a:lnSpc>
                <a:spcPct val="120000"/>
              </a:lnSpc>
              <a:buClr>
                <a:srgbClr val="FF0000"/>
              </a:buClr>
              <a:buFont typeface="Wingdings" panose="05000000000000000000" pitchFamily="2" charset="2"/>
              <a:buChar char="p"/>
            </a:pPr>
            <a:r>
              <a:rPr lang="en-US" altLang="zh-CN" sz="2400" dirty="0">
                <a:ea typeface="宋体" panose="02010600030101010101" pitchFamily="2" charset="-122"/>
              </a:rPr>
              <a:t>The classes (clouds) may have wide variety of shapes.</a:t>
            </a:r>
          </a:p>
          <a:p>
            <a:pPr marL="347980" indent="-347980" algn="just" eaLnBrk="1" hangingPunct="1">
              <a:lnSpc>
                <a:spcPct val="120000"/>
              </a:lnSpc>
              <a:buClr>
                <a:srgbClr val="FF0000"/>
              </a:buClr>
              <a:buFont typeface="Wingdings" panose="05000000000000000000" pitchFamily="2" charset="2"/>
              <a:buChar char="p"/>
            </a:pPr>
            <a:r>
              <a:rPr lang="en-US" altLang="zh-CN" sz="2400" dirty="0">
                <a:ea typeface="宋体" panose="02010600030101010101" pitchFamily="2" charset="-122"/>
              </a:rPr>
              <a:t>Decision functions specify the boundaries between the clouds. These boundaries can be used for classification of new, unidentified objects.</a:t>
            </a:r>
          </a:p>
          <a:p>
            <a:pPr marL="347980" indent="-347980" algn="just" eaLnBrk="1" hangingPunct="1">
              <a:lnSpc>
                <a:spcPct val="120000"/>
              </a:lnSpc>
              <a:buClr>
                <a:srgbClr val="FF0000"/>
              </a:buClr>
              <a:buFont typeface="Wingdings" panose="05000000000000000000" pitchFamily="2" charset="2"/>
              <a:buChar char="p"/>
            </a:pPr>
            <a:r>
              <a:rPr lang="en-US" altLang="zh-CN" sz="2400" dirty="0">
                <a:ea typeface="宋体" panose="02010600030101010101" pitchFamily="2" charset="-122"/>
              </a:rPr>
              <a:t>If two clouds that represent different classes overlap in feature space, then a perfect classification does not exist.</a:t>
            </a:r>
          </a:p>
          <a:p>
            <a:pPr marL="347980" indent="-347980" algn="just" eaLnBrk="1" hangingPunct="1">
              <a:lnSpc>
                <a:spcPct val="120000"/>
              </a:lnSpc>
              <a:buClr>
                <a:srgbClr val="FF0000"/>
              </a:buClr>
              <a:buFont typeface="Wingdings" panose="05000000000000000000" pitchFamily="2" charset="2"/>
              <a:buChar char="p"/>
            </a:pPr>
            <a:r>
              <a:rPr lang="en-US" altLang="zh-CN" sz="2400" dirty="0">
                <a:ea typeface="宋体" panose="02010600030101010101" pitchFamily="2" charset="-122"/>
              </a:rPr>
              <a:t>Multiple classes require multiple decision functions.</a:t>
            </a:r>
            <a:endParaRPr lang="zh-CN" altLang="en-US" sz="2400" dirty="0">
              <a:ea typeface="宋体" panose="02010600030101010101" pitchFamily="2" charset="-122"/>
            </a:endParaRPr>
          </a:p>
          <a:p>
            <a:pPr marL="347980" indent="-347980" eaLnBrk="1" hangingPunct="1">
              <a:lnSpc>
                <a:spcPct val="90000"/>
              </a:lnSpc>
            </a:pPr>
            <a:endParaRPr lang="en-US" altLang="zh-CN" sz="2400" dirty="0">
              <a:ea typeface="宋体" panose="02010600030101010101" pitchFamily="2" charset="-122"/>
              <a:sym typeface="Symbol" panose="05050102010706020507" pitchFamily="18" charset="2"/>
            </a:endParaRPr>
          </a:p>
        </p:txBody>
      </p:sp>
      <p:sp>
        <p:nvSpPr>
          <p:cNvPr id="2" name="灯片编号占位符 1"/>
          <p:cNvSpPr>
            <a:spLocks noGrp="1"/>
          </p:cNvSpPr>
          <p:nvPr>
            <p:ph type="sldNum" sz="quarter" idx="12"/>
          </p:nvPr>
        </p:nvSpPr>
        <p:spPr/>
        <p:txBody>
          <a:bodyPr/>
          <a:lstStyle/>
          <a:p>
            <a:fld id="{48F63A3B-78C7-47BE-AE5E-E10140E04643}" type="slidenum">
              <a:rPr lang="en-US" smtClean="0"/>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Pattern Classification</a:t>
            </a:r>
            <a:endParaRPr lang="en-IE" altLang="zh-CN" dirty="0">
              <a:ea typeface="宋体" panose="02010600030101010101" pitchFamily="2" charset="-122"/>
            </a:endParaRPr>
          </a:p>
        </p:txBody>
      </p:sp>
      <p:sp>
        <p:nvSpPr>
          <p:cNvPr id="24579" name="Rectangle 3"/>
          <p:cNvSpPr>
            <a:spLocks noGrp="1" noChangeArrowheads="1"/>
          </p:cNvSpPr>
          <p:nvPr>
            <p:ph idx="1"/>
          </p:nvPr>
        </p:nvSpPr>
        <p:spPr/>
        <p:txBody>
          <a:bodyPr/>
          <a:lstStyle/>
          <a:p>
            <a:pPr marL="361950" indent="-361950" algn="just" eaLnBrk="1" hangingPunct="1">
              <a:lnSpc>
                <a:spcPct val="150000"/>
              </a:lnSpc>
              <a:buClr>
                <a:srgbClr val="FF0000"/>
              </a:buClr>
              <a:buFont typeface="Wingdings" panose="05000000000000000000" pitchFamily="2" charset="2"/>
              <a:buChar char="p"/>
            </a:pPr>
            <a:r>
              <a:rPr lang="en-US" altLang="zh-CN" dirty="0">
                <a:ea typeface="宋体" panose="02010600030101010101" pitchFamily="2" charset="-122"/>
              </a:rPr>
              <a:t>Given a decision boundary, we can compute the classification error.</a:t>
            </a:r>
          </a:p>
          <a:p>
            <a:pPr marL="361950" indent="-361950" algn="just" eaLnBrk="1" hangingPunct="1">
              <a:lnSpc>
                <a:spcPct val="150000"/>
              </a:lnSpc>
              <a:buClr>
                <a:srgbClr val="FF0000"/>
              </a:buClr>
              <a:buFont typeface="Wingdings" panose="05000000000000000000" pitchFamily="2" charset="2"/>
              <a:buChar char="p"/>
            </a:pPr>
            <a:r>
              <a:rPr lang="en-US" altLang="zh-CN" dirty="0">
                <a:ea typeface="宋体" panose="02010600030101010101" pitchFamily="2" charset="-122"/>
              </a:rPr>
              <a:t>The decision boundary that have minimum classification error is the optimal decision boundary.</a:t>
            </a:r>
          </a:p>
          <a:p>
            <a:pPr marL="361950" indent="-361950" eaLnBrk="1" hangingPunct="1">
              <a:buClr>
                <a:srgbClr val="FF0000"/>
              </a:buClr>
              <a:buFont typeface="Wingdings" panose="05000000000000000000" pitchFamily="2" charset="2"/>
              <a:buChar char="p"/>
            </a:pPr>
            <a:endParaRPr lang="en-US" altLang="zh-CN" sz="2800" dirty="0">
              <a:ea typeface="宋体" panose="02010600030101010101" pitchFamily="2" charset="-122"/>
            </a:endParaRPr>
          </a:p>
          <a:p>
            <a:pPr marL="361950" indent="-361950" eaLnBrk="1" hangingPunct="1">
              <a:buFontTx/>
              <a:buNone/>
            </a:pPr>
            <a:endParaRPr lang="zh-CN" altLang="en-US" sz="3200" dirty="0">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12</a:t>
            </a:fld>
            <a:endParaRPr lang="en-US" dirty="0"/>
          </a:p>
        </p:txBody>
      </p:sp>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9129" y="3429000"/>
            <a:ext cx="6833323" cy="31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 name="矩形 5"/>
              <p:cNvSpPr/>
              <p:nvPr/>
            </p:nvSpPr>
            <p:spPr>
              <a:xfrm>
                <a:off x="4583413" y="6274536"/>
                <a:ext cx="1133897" cy="264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𝜔𝜔</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4583413" y="6274536"/>
                <a:ext cx="1133897" cy="264376"/>
              </a:xfrm>
              <a:prstGeom prst="rect">
                <a:avLst/>
              </a:prstGeom>
              <a:blipFill rotWithShape="1">
                <a:blip r:embed="rId4"/>
                <a:stretch>
                  <a:fillRect l="-615" t="-2440" r="-524" b="-2282"/>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676313" y="4194625"/>
                <a:ext cx="827512" cy="4629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𝜔𝜔</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6676313" y="4194625"/>
                <a:ext cx="827512" cy="462921"/>
              </a:xfrm>
              <a:prstGeom prst="rect">
                <a:avLst/>
              </a:prstGeom>
              <a:blipFill rotWithShape="1">
                <a:blip r:embed="rId5"/>
                <a:stretch>
                  <a:fillRect l="-835" t="-1469" r="-764" b="-1273"/>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861594" y="6274536"/>
                <a:ext cx="1133897" cy="264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𝜔𝜔</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7861594" y="6274536"/>
                <a:ext cx="1133897" cy="264376"/>
              </a:xfrm>
              <a:prstGeom prst="rect">
                <a:avLst/>
              </a:prstGeom>
              <a:blipFill rotWithShape="1">
                <a:blip r:embed="rId4"/>
                <a:stretch>
                  <a:fillRect l="-586" t="-2440" r="-553" b="-2282"/>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7450681" y="6169580"/>
                <a:ext cx="1638975" cy="369332"/>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en-US" altLang="zh-CN" dirty="0"/>
                  <a:t>(roundness)</a:t>
                </a:r>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7450681" y="6169580"/>
                <a:ext cx="1638975" cy="369332"/>
              </a:xfrm>
              <a:prstGeom prst="rect">
                <a:avLst/>
              </a:prstGeom>
              <a:blipFill rotWithShape="1">
                <a:blip r:embed="rId6"/>
                <a:stretch>
                  <a:fillRect l="-14" t="-150" r="16"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4216815" y="6166337"/>
                <a:ext cx="1638975" cy="369332"/>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en-US" altLang="zh-CN" dirty="0"/>
                  <a:t>(roundness)</a:t>
                </a:r>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4216815" y="6166337"/>
                <a:ext cx="1638975" cy="369332"/>
              </a:xfrm>
              <a:prstGeom prst="rect">
                <a:avLst/>
              </a:prstGeom>
              <a:blipFill rotWithShape="1">
                <a:blip r:embed="rId6"/>
                <a:stretch>
                  <a:fillRect l="-25" t="-132" r="28" b="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789623" y="4529940"/>
                <a:ext cx="756358" cy="540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𝜔𝜔</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5789623" y="4529940"/>
                <a:ext cx="756358" cy="540069"/>
              </a:xfrm>
              <a:prstGeom prst="rect">
                <a:avLst/>
              </a:prstGeom>
              <a:blipFill rotWithShape="1">
                <a:blip r:embed="rId7"/>
                <a:stretch>
                  <a:fillRect l="-883" t="-1266" r="-787" b="-1144"/>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516354" y="4657546"/>
                <a:ext cx="115929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r>
                  <a:rPr lang="en-US" altLang="zh-CN" dirty="0"/>
                  <a:t>(redness)</a:t>
                </a:r>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5516354" y="4657546"/>
                <a:ext cx="1159292" cy="646331"/>
              </a:xfrm>
              <a:prstGeom prst="rect">
                <a:avLst/>
              </a:prstGeom>
              <a:blipFill rotWithShape="1">
                <a:blip r:embed="rId8"/>
                <a:stretch>
                  <a:fillRect l="-9" t="-71" r="45" b="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448964" y="4602897"/>
                <a:ext cx="827512" cy="5155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𝜔𝜔</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2448964" y="4602897"/>
                <a:ext cx="827512" cy="515520"/>
              </a:xfrm>
              <a:prstGeom prst="rect">
                <a:avLst/>
              </a:prstGeom>
              <a:blipFill rotWithShape="1">
                <a:blip r:embed="rId9"/>
                <a:stretch>
                  <a:fillRect l="-816" t="-1313" r="-706" b="-117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193508" y="4602897"/>
                <a:ext cx="115929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r>
                  <a:rPr lang="en-US" altLang="zh-CN" dirty="0"/>
                  <a:t>(redness)</a:t>
                </a:r>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193508" y="4602897"/>
                <a:ext cx="1159292" cy="646331"/>
              </a:xfrm>
              <a:prstGeom prst="rect">
                <a:avLst/>
              </a:prstGeom>
              <a:blipFill rotWithShape="1">
                <a:blip r:embed="rId8"/>
                <a:stretch>
                  <a:fillRect l="-19" t="-65" b="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919547" y="3625531"/>
                <a:ext cx="913543" cy="5155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𝜔𝜔</m:t>
                      </m:r>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2919547" y="3625531"/>
                <a:ext cx="913543" cy="515520"/>
              </a:xfrm>
              <a:prstGeom prst="rect">
                <a:avLst/>
              </a:prstGeom>
              <a:blipFill rotWithShape="1">
                <a:blip r:embed="rId10"/>
                <a:stretch>
                  <a:fillRect l="-745" t="-1293" r="-670" b="-119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2772523" y="3529699"/>
                <a:ext cx="1444292" cy="6649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𝐷</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m:oMathPara>
                </a14:m>
                <a:endParaRPr lang="en-US" altLang="zh-CN" b="0" dirty="0"/>
              </a:p>
              <a:p>
                <a:r>
                  <a:rPr lang="en-US" altLang="zh-CN" dirty="0"/>
                  <a:t>  (3 errors)</a:t>
                </a:r>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772523" y="3529699"/>
                <a:ext cx="1444292" cy="664926"/>
              </a:xfrm>
              <a:prstGeom prst="rect">
                <a:avLst/>
              </a:prstGeom>
              <a:blipFill rotWithShape="1">
                <a:blip r:embed="rId11"/>
                <a:stretch>
                  <a:fillRect l="-8" t="-55" r="29" b="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4262150" y="3439573"/>
                <a:ext cx="910213" cy="5155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𝜔𝜔</m:t>
                      </m:r>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4262150" y="3439573"/>
                <a:ext cx="910213" cy="515520"/>
              </a:xfrm>
              <a:prstGeom prst="rect">
                <a:avLst/>
              </a:prstGeom>
              <a:blipFill rotWithShape="1">
                <a:blip r:embed="rId10"/>
                <a:stretch>
                  <a:fillRect l="-701" t="-1312" r="-666" b="-1171"/>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4050988" y="3346286"/>
                <a:ext cx="1444292" cy="6649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𝐷</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sup>
                      </m:s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m:oMathPara>
                </a14:m>
                <a:endParaRPr lang="en-US" altLang="zh-CN" b="0" dirty="0"/>
              </a:p>
              <a:p>
                <a:r>
                  <a:rPr lang="en-US" altLang="zh-CN" dirty="0"/>
                  <a:t>  (6 errors)</a:t>
                </a:r>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050988" y="3346286"/>
                <a:ext cx="1444292" cy="664926"/>
              </a:xfrm>
              <a:prstGeom prst="rect">
                <a:avLst/>
              </a:prstGeom>
              <a:blipFill rotWithShape="1">
                <a:blip r:embed="rId12"/>
                <a:stretch>
                  <a:fillRect l="-22" t="-71" r="43" b="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6571894" y="3988902"/>
                <a:ext cx="1444292" cy="6470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𝐷</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sup>
                      </m:s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m:oMathPara>
                </a14:m>
                <a:endParaRPr lang="en-US" altLang="zh-CN" b="0" dirty="0"/>
              </a:p>
              <a:p>
                <a:r>
                  <a:rPr lang="en-US" altLang="zh-CN" dirty="0"/>
                  <a:t>  (2 errors)</a:t>
                </a:r>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6571894" y="3988902"/>
                <a:ext cx="1444292" cy="647065"/>
              </a:xfrm>
              <a:prstGeom prst="rect">
                <a:avLst/>
              </a:prstGeom>
              <a:blipFill rotWithShape="1">
                <a:blip r:embed="rId13"/>
                <a:stretch>
                  <a:fillRect l="-19" t="-72" r="40" b="72"/>
                </a:stretch>
              </a:blipFill>
            </p:spPr>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Minimum Distance Classifier</a:t>
            </a:r>
            <a:endParaRPr lang="en-GB" altLang="zh-CN" dirty="0">
              <a:ea typeface="宋体" panose="02010600030101010101" pitchFamily="2" charset="-122"/>
            </a:endParaRPr>
          </a:p>
        </p:txBody>
      </p:sp>
      <p:sp>
        <p:nvSpPr>
          <p:cNvPr id="3" name="内容占位符 2"/>
          <p:cNvSpPr>
            <a:spLocks noGrp="1"/>
          </p:cNvSpPr>
          <p:nvPr>
            <p:ph idx="1"/>
          </p:nvPr>
        </p:nvSpPr>
        <p:spPr>
          <a:xfrm>
            <a:off x="642370" y="1411835"/>
            <a:ext cx="10921557" cy="4778375"/>
          </a:xfrm>
        </p:spPr>
        <p:txBody>
          <a:bodyPr>
            <a:normAutofit/>
          </a:bodyPr>
          <a:lstStyle/>
          <a:p>
            <a:pPr marL="457200" indent="-457200" algn="just">
              <a:lnSpc>
                <a:spcPct val="150000"/>
              </a:lnSpc>
              <a:buClr>
                <a:srgbClr val="FF0000"/>
              </a:buClr>
              <a:buFont typeface="Wingdings" panose="05000000000000000000" pitchFamily="2" charset="2"/>
              <a:buChar char="p"/>
            </a:pPr>
            <a:r>
              <a:rPr lang="en-US" altLang="zh-CN" dirty="0">
                <a:ea typeface="宋体" panose="02010600030101010101" pitchFamily="2" charset="-122"/>
              </a:rPr>
              <a:t>The simplest approach is the </a:t>
            </a:r>
            <a:r>
              <a:rPr lang="en-US" altLang="zh-CN" b="1" dirty="0">
                <a:ea typeface="宋体" panose="02010600030101010101" pitchFamily="2" charset="-122"/>
              </a:rPr>
              <a:t>minimum distance classifier</a:t>
            </a:r>
            <a:r>
              <a:rPr lang="en-US" altLang="zh-CN" dirty="0">
                <a:ea typeface="宋体" panose="02010600030101010101" pitchFamily="2" charset="-122"/>
              </a:rPr>
              <a:t>.</a:t>
            </a:r>
          </a:p>
          <a:p>
            <a:pPr marL="457200" indent="-457200" algn="just">
              <a:lnSpc>
                <a:spcPct val="150000"/>
              </a:lnSpc>
              <a:buClr>
                <a:srgbClr val="FF0000"/>
              </a:buClr>
              <a:buFont typeface="Wingdings" panose="05000000000000000000" pitchFamily="2" charset="2"/>
              <a:buChar char="p"/>
            </a:pPr>
            <a:r>
              <a:rPr lang="en-US" altLang="zh-CN" dirty="0">
                <a:ea typeface="宋体" panose="02010600030101010101" pitchFamily="2" charset="-122"/>
              </a:rPr>
              <a:t>Compute the (Euclidean) distance between the unknown and             each of the registered vectors.</a:t>
            </a:r>
          </a:p>
          <a:p>
            <a:pPr marL="457200" indent="-457200" algn="just">
              <a:lnSpc>
                <a:spcPct val="150000"/>
              </a:lnSpc>
              <a:buClr>
                <a:srgbClr val="FF0000"/>
              </a:buClr>
              <a:buFont typeface="Wingdings" panose="05000000000000000000" pitchFamily="2" charset="2"/>
              <a:buChar char="p"/>
            </a:pPr>
            <a:r>
              <a:rPr lang="en-US" altLang="zh-CN" dirty="0">
                <a:ea typeface="宋体" panose="02010600030101010101" pitchFamily="2" charset="-122"/>
              </a:rPr>
              <a:t>It chooses the smallest distance to make a decision.</a:t>
            </a:r>
          </a:p>
        </p:txBody>
      </p:sp>
      <p:sp>
        <p:nvSpPr>
          <p:cNvPr id="2" name="灯片编号占位符 1"/>
          <p:cNvSpPr>
            <a:spLocks noGrp="1"/>
          </p:cNvSpPr>
          <p:nvPr>
            <p:ph type="sldNum" sz="quarter" idx="12"/>
          </p:nvPr>
        </p:nvSpPr>
        <p:spPr/>
        <p:txBody>
          <a:bodyPr/>
          <a:lstStyle/>
          <a:p>
            <a:fld id="{48F63A3B-78C7-47BE-AE5E-E10140E04643}" type="slidenum">
              <a:rPr lang="en-US" smtClean="0"/>
              <a:t>13</a:t>
            </a:fld>
            <a:endParaRPr lang="en-US" dirty="0"/>
          </a:p>
        </p:txBody>
      </p:sp>
      <p:sp>
        <p:nvSpPr>
          <p:cNvPr id="26632" name="Rectangle 121"/>
          <p:cNvSpPr>
            <a:spLocks noChangeArrowheads="1"/>
          </p:cNvSpPr>
          <p:nvPr/>
        </p:nvSpPr>
        <p:spPr bwMode="auto">
          <a:xfrm>
            <a:off x="2058988" y="1570038"/>
            <a:ext cx="8229600"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20000"/>
              </a:spcBef>
            </a:pPr>
            <a:endParaRPr lang="en-US" altLang="zh-CN" sz="3200" dirty="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Minimum Distance Classifier</a:t>
            </a:r>
          </a:p>
        </p:txBody>
      </p:sp>
      <p:sp>
        <p:nvSpPr>
          <p:cNvPr id="2" name="灯片编号占位符 1"/>
          <p:cNvSpPr>
            <a:spLocks noGrp="1"/>
          </p:cNvSpPr>
          <p:nvPr>
            <p:ph type="sldNum" sz="quarter" idx="12"/>
          </p:nvPr>
        </p:nvSpPr>
        <p:spPr/>
        <p:txBody>
          <a:bodyPr/>
          <a:lstStyle/>
          <a:p>
            <a:fld id="{48F63A3B-78C7-47BE-AE5E-E10140E04643}" type="slidenum">
              <a:rPr lang="en-US" smtClean="0"/>
              <a:t>14</a:t>
            </a:fld>
            <a:endParaRPr lang="en-US" dirty="0"/>
          </a:p>
        </p:txBody>
      </p:sp>
      <p:graphicFrame>
        <p:nvGraphicFramePr>
          <p:cNvPr id="3" name="Object 8"/>
          <p:cNvGraphicFramePr>
            <a:graphicFrameLocks noGrp="1"/>
          </p:cNvGraphicFramePr>
          <p:nvPr>
            <p:ph idx="1"/>
          </p:nvPr>
        </p:nvGraphicFramePr>
        <p:xfrm>
          <a:off x="2504362" y="2261143"/>
          <a:ext cx="3568700" cy="835025"/>
        </p:xfrm>
        <a:graphic>
          <a:graphicData uri="http://schemas.openxmlformats.org/presentationml/2006/ole">
            <mc:AlternateContent xmlns:mc="http://schemas.openxmlformats.org/markup-compatibility/2006">
              <mc:Choice xmlns:v="urn:schemas-microsoft-com:vml" Requires="v">
                <p:oleObj spid="_x0000_s1208" r:id="rId4" imgW="1955800" imgH="457200" progId="Equation.3">
                  <p:embed/>
                </p:oleObj>
              </mc:Choice>
              <mc:Fallback>
                <p:oleObj r:id="rId4" imgW="1955800" imgH="457200" progId="Equation.3">
                  <p:embed/>
                  <p:pic>
                    <p:nvPicPr>
                      <p:cNvPr id="0" name="Object 8"/>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4362" y="2261143"/>
                        <a:ext cx="3568700" cy="83502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Rectangle 10"/>
          <p:cNvSpPr>
            <a:spLocks noChangeArrowheads="1"/>
          </p:cNvSpPr>
          <p:nvPr/>
        </p:nvSpPr>
        <p:spPr bwMode="auto">
          <a:xfrm>
            <a:off x="869237" y="1280068"/>
            <a:ext cx="84851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lang="en-US" altLang="zh-CN" sz="2400" dirty="0">
                <a:ea typeface="宋体" panose="02010600030101010101" pitchFamily="2" charset="-122"/>
              </a:rPr>
              <a:t>Represent each class by its mean vector of the registered patterns of that class:</a:t>
            </a:r>
          </a:p>
        </p:txBody>
      </p:sp>
      <mc:AlternateContent xmlns:mc="http://schemas.openxmlformats.org/markup-compatibility/2006" xmlns:a14="http://schemas.microsoft.com/office/drawing/2010/main">
        <mc:Choice Requires="a14">
          <p:sp>
            <p:nvSpPr>
              <p:cNvPr id="5" name="Rectangle 11"/>
              <p:cNvSpPr>
                <a:spLocks noChangeArrowheads="1"/>
              </p:cNvSpPr>
              <p:nvPr/>
            </p:nvSpPr>
            <p:spPr bwMode="auto">
              <a:xfrm>
                <a:off x="891462" y="3280318"/>
                <a:ext cx="7993063" cy="45720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a:spAutoFit/>
              </a:bodyPr>
              <a:lstStyle/>
              <a:p>
                <a:r>
                  <a:rPr lang="en-US" altLang="zh-CN" sz="2400" dirty="0">
                    <a:ea typeface="宋体" panose="02010600030101010101" pitchFamily="2" charset="-122"/>
                  </a:rPr>
                  <a:t>Determine the Euclidean distance of pattern </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𝑥</m:t>
                    </m:r>
                  </m:oMath>
                </a14:m>
                <a:r>
                  <a:rPr lang="en-US" altLang="zh-CN" sz="2400" b="1" dirty="0">
                    <a:ea typeface="宋体" panose="02010600030101010101" pitchFamily="2" charset="-122"/>
                  </a:rPr>
                  <a:t> </a:t>
                </a:r>
                <a:r>
                  <a:rPr lang="en-US" altLang="zh-CN" sz="2400" dirty="0">
                    <a:ea typeface="宋体" panose="02010600030101010101" pitchFamily="2" charset="-122"/>
                  </a:rPr>
                  <a:t>to class </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𝜔</m:t>
                    </m:r>
                    <m:r>
                      <a:rPr lang="en-US" altLang="zh-CN" sz="2400" i="1" baseline="-25000" dirty="0" err="1">
                        <a:latin typeface="Cambria Math" panose="02040503050406030204" pitchFamily="18" charset="0"/>
                        <a:ea typeface="宋体" panose="02010600030101010101" pitchFamily="2" charset="-122"/>
                      </a:rPr>
                      <m:t>𝑗</m:t>
                    </m:r>
                  </m:oMath>
                </a14:m>
                <a:r>
                  <a:rPr lang="en-US" altLang="zh-CN" sz="2400" dirty="0">
                    <a:ea typeface="宋体" panose="02010600030101010101" pitchFamily="2" charset="-122"/>
                  </a:rPr>
                  <a:t>.</a:t>
                </a:r>
              </a:p>
            </p:txBody>
          </p:sp>
        </mc:Choice>
        <mc:Fallback xmlns="">
          <p:sp>
            <p:nvSpPr>
              <p:cNvPr id="5" name="Rectangle 11"/>
              <p:cNvSpPr>
                <a:spLocks noRot="1" noChangeAspect="1" noMove="1" noResize="1" noEditPoints="1" noAdjustHandles="1" noChangeArrowheads="1" noChangeShapeType="1" noTextEdit="1"/>
              </p:cNvSpPr>
              <p:nvPr/>
            </p:nvSpPr>
            <p:spPr bwMode="auto">
              <a:xfrm>
                <a:off x="891462" y="3280318"/>
                <a:ext cx="7993063" cy="457200"/>
              </a:xfrm>
              <a:prstGeom prst="rect">
                <a:avLst/>
              </a:prstGeom>
              <a:blipFill rotWithShape="1">
                <a:blip r:embed="rId6"/>
                <a:stretch>
                  <a:fillRect l="-7" t="-119" r="3" b="-32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p:graphicFrame>
        <p:nvGraphicFramePr>
          <p:cNvPr id="6" name="Object 12"/>
          <p:cNvGraphicFramePr/>
          <p:nvPr/>
        </p:nvGraphicFramePr>
        <p:xfrm>
          <a:off x="1123237" y="3981993"/>
          <a:ext cx="4032250" cy="1022350"/>
        </p:xfrm>
        <a:graphic>
          <a:graphicData uri="http://schemas.openxmlformats.org/presentationml/2006/ole">
            <mc:AlternateContent xmlns:mc="http://schemas.openxmlformats.org/markup-compatibility/2006">
              <mc:Choice xmlns:v="urn:schemas-microsoft-com:vml" Requires="v">
                <p:oleObj spid="_x0000_s1209" r:id="rId7" imgW="2209800" imgH="558800" progId="Equation.3">
                  <p:embed/>
                </p:oleObj>
              </mc:Choice>
              <mc:Fallback>
                <p:oleObj r:id="rId7" imgW="2209800" imgH="558800" progId="Equation.3">
                  <p:embed/>
                  <p:pic>
                    <p:nvPicPr>
                      <p:cNvPr id="0" name="Object 1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3237" y="3981993"/>
                        <a:ext cx="40322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7" name="Rectangle 14"/>
              <p:cNvSpPr>
                <a:spLocks noChangeArrowheads="1"/>
              </p:cNvSpPr>
              <p:nvPr/>
            </p:nvSpPr>
            <p:spPr bwMode="auto">
              <a:xfrm>
                <a:off x="923212" y="5361530"/>
                <a:ext cx="4981575" cy="830263"/>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a:spAutoFit/>
              </a:bodyPr>
              <a:lstStyle/>
              <a:p>
                <a:r>
                  <a:rPr lang="en-US" altLang="zh-CN" sz="2400" dirty="0">
                    <a:ea typeface="宋体" panose="02010600030101010101" pitchFamily="2" charset="-122"/>
                  </a:rPr>
                  <a:t>If </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𝐷</m:t>
                    </m:r>
                    <m:r>
                      <a:rPr lang="en-US" altLang="zh-CN" sz="2400" i="1" baseline="-25000" dirty="0">
                        <a:latin typeface="Cambria Math" panose="02040503050406030204" pitchFamily="18" charset="0"/>
                        <a:ea typeface="宋体" panose="02010600030101010101" pitchFamily="2" charset="-122"/>
                      </a:rPr>
                      <m:t>𝑖</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𝑥</m:t>
                    </m:r>
                    <m:r>
                      <a:rPr lang="en-US" altLang="zh-CN" sz="2400" i="1" dirty="0">
                        <a:latin typeface="Cambria Math" panose="02040503050406030204" pitchFamily="18" charset="0"/>
                        <a:ea typeface="宋体" panose="02010600030101010101" pitchFamily="2" charset="-122"/>
                      </a:rPr>
                      <m:t>)</m:t>
                    </m:r>
                  </m:oMath>
                </a14:m>
                <a:r>
                  <a:rPr lang="en-US" altLang="zh-CN" sz="2400" dirty="0">
                    <a:ea typeface="宋体" panose="02010600030101010101" pitchFamily="2" charset="-122"/>
                  </a:rPr>
                  <a:t> is the smallest distance, then assign </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𝑥</m:t>
                    </m:r>
                  </m:oMath>
                </a14:m>
                <a:r>
                  <a:rPr lang="en-US" altLang="zh-CN" sz="2400" b="1" dirty="0">
                    <a:ea typeface="宋体" panose="02010600030101010101" pitchFamily="2" charset="-122"/>
                  </a:rPr>
                  <a:t> </a:t>
                </a:r>
                <a:r>
                  <a:rPr lang="en-US" altLang="zh-CN" sz="2400" dirty="0">
                    <a:ea typeface="宋体" panose="02010600030101010101" pitchFamily="2" charset="-122"/>
                  </a:rPr>
                  <a:t>to class </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𝜔</m:t>
                    </m:r>
                    <m:r>
                      <a:rPr lang="en-US" altLang="zh-CN" sz="2400" i="1" baseline="-25000" dirty="0" err="1">
                        <a:latin typeface="Cambria Math" panose="02040503050406030204" pitchFamily="18" charset="0"/>
                        <a:ea typeface="宋体" panose="02010600030101010101" pitchFamily="2" charset="-122"/>
                      </a:rPr>
                      <m:t>𝑖</m:t>
                    </m:r>
                  </m:oMath>
                </a14:m>
                <a:r>
                  <a:rPr lang="en-US" altLang="zh-CN" sz="2400" i="1" dirty="0">
                    <a:ea typeface="宋体" panose="02010600030101010101" pitchFamily="2" charset="-122"/>
                  </a:rPr>
                  <a:t>.</a:t>
                </a:r>
              </a:p>
            </p:txBody>
          </p:sp>
        </mc:Choice>
        <mc:Fallback xmlns="">
          <p:sp>
            <p:nvSpPr>
              <p:cNvPr id="7" name="Rectangle 14"/>
              <p:cNvSpPr>
                <a:spLocks noRot="1" noChangeAspect="1" noMove="1" noResize="1" noEditPoints="1" noAdjustHandles="1" noChangeArrowheads="1" noChangeShapeType="1" noTextEdit="1"/>
              </p:cNvSpPr>
              <p:nvPr/>
            </p:nvSpPr>
            <p:spPr bwMode="auto">
              <a:xfrm>
                <a:off x="923212" y="5361530"/>
                <a:ext cx="4981575" cy="830263"/>
              </a:xfrm>
              <a:prstGeom prst="rect">
                <a:avLst/>
              </a:prstGeom>
              <a:blipFill rotWithShape="1">
                <a:blip r:embed="rId9"/>
                <a:stretch>
                  <a:fillRect l="-11" t="-27" r="11" b="-9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p:pic>
        <p:nvPicPr>
          <p:cNvPr id="8"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77815" y="4024057"/>
            <a:ext cx="3190948" cy="2604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2" name="矩形 11"/>
              <p:cNvSpPr/>
              <p:nvPr/>
            </p:nvSpPr>
            <p:spPr>
              <a:xfrm>
                <a:off x="10039659" y="6315483"/>
                <a:ext cx="692995" cy="313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𝜔𝜔</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10039659" y="6315483"/>
                <a:ext cx="692995" cy="313151"/>
              </a:xfrm>
              <a:prstGeom prst="rect">
                <a:avLst/>
              </a:prstGeom>
              <a:blipFill rotWithShape="1">
                <a:blip r:embed="rId11"/>
                <a:stretch>
                  <a:fillRect l="-961" t="-2158" r="-841" b="-1867"/>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0255344" y="6222642"/>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p:txBody>
          </p:sp>
        </mc:Choice>
        <mc:Fallback xmlns="">
          <p:sp>
            <p:nvSpPr>
              <p:cNvPr id="10" name="文本框 9"/>
              <p:cNvSpPr txBox="1">
                <a:spLocks noRot="1" noChangeAspect="1" noMove="1" noResize="1" noEditPoints="1" noAdjustHandles="1" noChangeArrowheads="1" noChangeShapeType="1" noTextEdit="1"/>
              </p:cNvSpPr>
              <p:nvPr/>
            </p:nvSpPr>
            <p:spPr>
              <a:xfrm>
                <a:off x="10255344" y="6222642"/>
                <a:ext cx="477310" cy="369332"/>
              </a:xfrm>
              <a:prstGeom prst="rect">
                <a:avLst/>
              </a:prstGeom>
              <a:blipFill rotWithShape="1">
                <a:blip r:embed="rId12"/>
                <a:stretch>
                  <a:fillRect l="-20" t="-75" r="109" b="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8355124" y="4721868"/>
                <a:ext cx="529401" cy="282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𝜔𝜔</m:t>
                      </m:r>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8355124" y="4721868"/>
                <a:ext cx="529401" cy="282475"/>
              </a:xfrm>
              <a:prstGeom prst="rect">
                <a:avLst/>
              </a:prstGeom>
              <a:blipFill rotWithShape="1">
                <a:blip r:embed="rId13"/>
                <a:stretch>
                  <a:fillRect l="-1281" t="-2251" r="-1154" b="-2056"/>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531317" y="4493168"/>
                <a:ext cx="692995" cy="313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𝜔𝜔</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7531317" y="4493168"/>
                <a:ext cx="692995" cy="313151"/>
              </a:xfrm>
              <a:prstGeom prst="rect">
                <a:avLst/>
              </a:prstGeom>
              <a:blipFill rotWithShape="1">
                <a:blip r:embed="rId11"/>
                <a:stretch>
                  <a:fillRect l="-948" t="-2201" r="-855" b="-2026"/>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7747002" y="4465077"/>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p:txBody>
          </p:sp>
        </mc:Choice>
        <mc:Fallback xmlns="">
          <p:sp>
            <p:nvSpPr>
              <p:cNvPr id="15" name="文本框 14"/>
              <p:cNvSpPr txBox="1">
                <a:spLocks noRot="1" noChangeAspect="1" noMove="1" noResize="1" noEditPoints="1" noAdjustHandles="1" noChangeArrowheads="1" noChangeShapeType="1" noTextEdit="1"/>
              </p:cNvSpPr>
              <p:nvPr/>
            </p:nvSpPr>
            <p:spPr>
              <a:xfrm>
                <a:off x="7747002" y="4465077"/>
                <a:ext cx="477310" cy="369332"/>
              </a:xfrm>
              <a:prstGeom prst="rect">
                <a:avLst/>
              </a:prstGeom>
              <a:blipFill rotWithShape="1">
                <a:blip r:embed="rId14"/>
                <a:stretch>
                  <a:fillRect t="-106" r="89" b="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9042400" y="4286047"/>
                <a:ext cx="544060" cy="363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𝜔𝜔</m:t>
                      </m:r>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9042400" y="4286047"/>
                <a:ext cx="544060" cy="363696"/>
              </a:xfrm>
              <a:prstGeom prst="rect">
                <a:avLst/>
              </a:prstGeom>
              <a:blipFill rotWithShape="1">
                <a:blip r:embed="rId15"/>
                <a:stretch>
                  <a:fillRect l="-1167" t="-1865" r="-1075" b="-1671"/>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9033797" y="4257957"/>
                <a:ext cx="8256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dirty="0"/>
              </a:p>
            </p:txBody>
          </p:sp>
        </mc:Choice>
        <mc:Fallback xmlns="">
          <p:sp>
            <p:nvSpPr>
              <p:cNvPr id="17" name="文本框 16"/>
              <p:cNvSpPr txBox="1">
                <a:spLocks noRot="1" noChangeAspect="1" noMove="1" noResize="1" noEditPoints="1" noAdjustHandles="1" noChangeArrowheads="1" noChangeShapeType="1" noTextEdit="1"/>
              </p:cNvSpPr>
              <p:nvPr/>
            </p:nvSpPr>
            <p:spPr>
              <a:xfrm>
                <a:off x="9033797" y="4257957"/>
                <a:ext cx="825675" cy="369332"/>
              </a:xfrm>
              <a:prstGeom prst="rect">
                <a:avLst/>
              </a:prstGeom>
              <a:blipFill rotWithShape="1">
                <a:blip r:embed="rId16"/>
                <a:stretch>
                  <a:fillRect l="-35" t="-76" r="56" b="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8216217" y="4621653"/>
                <a:ext cx="8256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dirty="0"/>
              </a:p>
            </p:txBody>
          </p:sp>
        </mc:Choice>
        <mc:Fallback xmlns="">
          <p:sp>
            <p:nvSpPr>
              <p:cNvPr id="18" name="文本框 17"/>
              <p:cNvSpPr txBox="1">
                <a:spLocks noRot="1" noChangeAspect="1" noMove="1" noResize="1" noEditPoints="1" noAdjustHandles="1" noChangeArrowheads="1" noChangeShapeType="1" noTextEdit="1"/>
              </p:cNvSpPr>
              <p:nvPr/>
            </p:nvSpPr>
            <p:spPr>
              <a:xfrm>
                <a:off x="8216217" y="4621653"/>
                <a:ext cx="825675" cy="369332"/>
              </a:xfrm>
              <a:prstGeom prst="rect">
                <a:avLst/>
              </a:prstGeom>
              <a:blipFill rotWithShape="1">
                <a:blip r:embed="rId17"/>
                <a:stretch>
                  <a:fillRect l="-71" t="-33" r="15" b="141"/>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Minimum Distance Classifier</a:t>
            </a:r>
          </a:p>
        </p:txBody>
      </p:sp>
      <p:sp>
        <p:nvSpPr>
          <p:cNvPr id="2" name="灯片编号占位符 1"/>
          <p:cNvSpPr>
            <a:spLocks noGrp="1"/>
          </p:cNvSpPr>
          <p:nvPr>
            <p:ph type="sldNum" sz="quarter" idx="12"/>
          </p:nvPr>
        </p:nvSpPr>
        <p:spPr/>
        <p:txBody>
          <a:bodyPr/>
          <a:lstStyle/>
          <a:p>
            <a:fld id="{48F63A3B-78C7-47BE-AE5E-E10140E04643}" type="slidenum">
              <a:rPr lang="en-US" smtClean="0"/>
              <a:t>15</a:t>
            </a:fld>
            <a:endParaRPr lang="en-US" dirty="0"/>
          </a:p>
        </p:txBody>
      </p:sp>
      <p:sp>
        <p:nvSpPr>
          <p:cNvPr id="6" name="Rectangle 10"/>
          <p:cNvSpPr>
            <a:spLocks noChangeArrowheads="1"/>
          </p:cNvSpPr>
          <p:nvPr/>
        </p:nvSpPr>
        <p:spPr bwMode="auto">
          <a:xfrm>
            <a:off x="624472" y="1296336"/>
            <a:ext cx="8485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lang="en-US" altLang="zh-CN" sz="2400" dirty="0">
                <a:ea typeface="宋体" panose="02010600030101010101" pitchFamily="2" charset="-122"/>
              </a:rPr>
              <a:t>From the definition of the Euclidean distance,</a:t>
            </a:r>
          </a:p>
          <a:p>
            <a:endParaRPr lang="en-US" altLang="zh-CN" sz="2400" dirty="0">
              <a:ea typeface="宋体" panose="02010600030101010101" pitchFamily="2" charset="-122"/>
            </a:endParaRPr>
          </a:p>
        </p:txBody>
      </p:sp>
      <mc:AlternateContent xmlns:mc="http://schemas.openxmlformats.org/markup-compatibility/2006" xmlns:a14="http://schemas.microsoft.com/office/drawing/2010/main">
        <mc:Choice Requires="a14">
          <p:sp>
            <p:nvSpPr>
              <p:cNvPr id="5" name="Rectangle 10"/>
              <p:cNvSpPr>
                <a:spLocks noChangeArrowheads="1"/>
              </p:cNvSpPr>
              <p:nvPr/>
            </p:nvSpPr>
            <p:spPr bwMode="auto">
              <a:xfrm>
                <a:off x="624471" y="2402966"/>
                <a:ext cx="11225784" cy="92256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square">
                <a:spAutoFit/>
              </a:bodyPr>
              <a:lstStyle/>
              <a:p>
                <a:r>
                  <a:rPr lang="en-US" altLang="zh-CN" sz="2400" dirty="0">
                    <a:ea typeface="宋体" panose="02010600030101010101" pitchFamily="2" charset="-122"/>
                  </a:rPr>
                  <a:t>Since </a:t>
                </a:r>
                <a14:m>
                  <m:oMath xmlns:m="http://schemas.openxmlformats.org/officeDocument/2006/math">
                    <m:sSub>
                      <m:sSubPr>
                        <m:ctrlPr>
                          <a:rPr lang="en-US" altLang="zh-CN" sz="2400" i="1" smtClean="0">
                            <a:latin typeface="Cambria Math" panose="02040503050406030204" pitchFamily="18" charset="0"/>
                            <a:ea typeface="宋体" panose="02010600030101010101" pitchFamily="2" charset="-122"/>
                          </a:rPr>
                        </m:ctrlPr>
                      </m:sSubPr>
                      <m:e>
                        <m:r>
                          <a:rPr lang="en-US" altLang="zh-CN" sz="2400" b="0" i="1" smtClean="0">
                            <a:latin typeface="Cambria Math" panose="02040503050406030204" pitchFamily="18" charset="0"/>
                            <a:ea typeface="宋体" panose="02010600030101010101" pitchFamily="2" charset="-122"/>
                          </a:rPr>
                          <m:t>𝐷</m:t>
                        </m:r>
                      </m:e>
                      <m:sub>
                        <m:r>
                          <a:rPr lang="en-US" altLang="zh-CN" sz="2400" b="0" i="1" smtClean="0">
                            <a:latin typeface="Cambria Math" panose="02040503050406030204" pitchFamily="18" charset="0"/>
                            <a:ea typeface="宋体" panose="02010600030101010101" pitchFamily="2" charset="-122"/>
                          </a:rPr>
                          <m:t>𝑗</m:t>
                        </m:r>
                      </m:sub>
                    </m:sSub>
                    <m:r>
                      <a:rPr lang="en-US" altLang="zh-CN" sz="2400" b="0" i="1" smtClean="0">
                        <a:latin typeface="Cambria Math" panose="02040503050406030204" pitchFamily="18" charset="0"/>
                        <a:ea typeface="宋体" panose="02010600030101010101" pitchFamily="2" charset="-122"/>
                      </a:rPr>
                      <m:t>(</m:t>
                    </m:r>
                    <m:r>
                      <a:rPr lang="en-US" altLang="zh-CN" sz="2400" b="0" i="1" smtClean="0">
                        <a:latin typeface="Cambria Math" panose="02040503050406030204" pitchFamily="18" charset="0"/>
                        <a:ea typeface="宋体" panose="02010600030101010101" pitchFamily="2" charset="-122"/>
                      </a:rPr>
                      <m:t>𝑥</m:t>
                    </m:r>
                    <m:r>
                      <a:rPr lang="en-US" altLang="zh-CN" sz="2400" b="0" i="1" smtClean="0">
                        <a:latin typeface="Cambria Math" panose="02040503050406030204" pitchFamily="18" charset="0"/>
                        <a:ea typeface="宋体" panose="02010600030101010101" pitchFamily="2" charset="-122"/>
                      </a:rPr>
                      <m:t>)</m:t>
                    </m:r>
                  </m:oMath>
                </a14:m>
                <a:r>
                  <a:rPr lang="en-US" altLang="zh-CN" sz="2400" dirty="0">
                    <a:ea typeface="宋体" panose="02010600030101010101" pitchFamily="2" charset="-122"/>
                  </a:rPr>
                  <a:t> is non-negative, choosing the smallest </a:t>
                </a:r>
                <a14:m>
                  <m:oMath xmlns:m="http://schemas.openxmlformats.org/officeDocument/2006/math">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𝐷</m:t>
                        </m:r>
                      </m:e>
                      <m:sub>
                        <m:r>
                          <a:rPr lang="en-US" altLang="zh-CN" sz="2400" i="1">
                            <a:latin typeface="Cambria Math" panose="02040503050406030204" pitchFamily="18" charset="0"/>
                            <a:ea typeface="宋体" panose="02010600030101010101" pitchFamily="2" charset="-122"/>
                          </a:rPr>
                          <m:t>𝑗</m:t>
                        </m:r>
                      </m:sub>
                    </m:sSub>
                    <m:r>
                      <a:rPr lang="en-US" altLang="zh-CN" sz="2400" i="1">
                        <a:latin typeface="Cambria Math" panose="02040503050406030204" pitchFamily="18" charset="0"/>
                        <a:ea typeface="宋体" panose="02010600030101010101" pitchFamily="2" charset="-122"/>
                      </a:rPr>
                      <m:t>(</m:t>
                    </m:r>
                    <m:r>
                      <a:rPr lang="en-US" altLang="zh-CN" sz="2400" i="1">
                        <a:latin typeface="Cambria Math" panose="02040503050406030204" pitchFamily="18" charset="0"/>
                        <a:ea typeface="宋体" panose="02010600030101010101" pitchFamily="2" charset="-122"/>
                      </a:rPr>
                      <m:t>𝑥</m:t>
                    </m:r>
                    <m:r>
                      <a:rPr lang="en-US" altLang="zh-CN" sz="2400" i="1">
                        <a:latin typeface="Cambria Math" panose="02040503050406030204" pitchFamily="18" charset="0"/>
                        <a:ea typeface="宋体" panose="02010600030101010101" pitchFamily="2" charset="-122"/>
                      </a:rPr>
                      <m:t>)</m:t>
                    </m:r>
                  </m:oMath>
                </a14:m>
                <a:r>
                  <a:rPr lang="en-US" altLang="zh-CN" sz="2400" dirty="0">
                    <a:ea typeface="宋体" panose="02010600030101010101" pitchFamily="2" charset="-122"/>
                  </a:rPr>
                  <a:t> is the same as choosing the smallest </a:t>
                </a:r>
                <a14:m>
                  <m:oMath xmlns:m="http://schemas.openxmlformats.org/officeDocument/2006/math">
                    <m:sSubSup>
                      <m:sSubSupPr>
                        <m:ctrlPr>
                          <a:rPr lang="en-US" altLang="zh-CN" sz="2400" i="1" smtClean="0">
                            <a:latin typeface="Cambria Math" panose="02040503050406030204" pitchFamily="18" charset="0"/>
                            <a:ea typeface="宋体" panose="02010600030101010101" pitchFamily="2" charset="-122"/>
                          </a:rPr>
                        </m:ctrlPr>
                      </m:sSubSupPr>
                      <m:e>
                        <m:r>
                          <a:rPr lang="en-US" altLang="zh-CN" sz="2400" b="0" i="1" smtClean="0">
                            <a:latin typeface="Cambria Math" panose="02040503050406030204" pitchFamily="18" charset="0"/>
                            <a:ea typeface="宋体" panose="02010600030101010101" pitchFamily="2" charset="-122"/>
                          </a:rPr>
                          <m:t>𝐷</m:t>
                        </m:r>
                      </m:e>
                      <m:sub>
                        <m:r>
                          <a:rPr lang="en-US" altLang="zh-CN" sz="2400" b="0" i="1" smtClean="0">
                            <a:latin typeface="Cambria Math" panose="02040503050406030204" pitchFamily="18" charset="0"/>
                            <a:ea typeface="宋体" panose="02010600030101010101" pitchFamily="2" charset="-122"/>
                          </a:rPr>
                          <m:t>𝑗</m:t>
                        </m:r>
                      </m:sub>
                      <m:sup>
                        <m:r>
                          <a:rPr lang="en-US" altLang="zh-CN" sz="2400" b="0" i="1" smtClean="0">
                            <a:latin typeface="Cambria Math" panose="02040503050406030204" pitchFamily="18" charset="0"/>
                            <a:ea typeface="宋体" panose="02010600030101010101" pitchFamily="2" charset="-122"/>
                          </a:rPr>
                          <m:t>2</m:t>
                        </m:r>
                      </m:sup>
                    </m:sSubSup>
                    <m:r>
                      <a:rPr lang="en-US" altLang="zh-CN" sz="2400" i="1">
                        <a:latin typeface="Cambria Math" panose="02040503050406030204" pitchFamily="18" charset="0"/>
                        <a:ea typeface="宋体" panose="02010600030101010101" pitchFamily="2" charset="-122"/>
                      </a:rPr>
                      <m:t>(</m:t>
                    </m:r>
                    <m:r>
                      <a:rPr lang="en-US" altLang="zh-CN" sz="2400" i="1">
                        <a:latin typeface="Cambria Math" panose="02040503050406030204" pitchFamily="18" charset="0"/>
                        <a:ea typeface="宋体" panose="02010600030101010101" pitchFamily="2" charset="-122"/>
                      </a:rPr>
                      <m:t>𝑥</m:t>
                    </m:r>
                    <m:r>
                      <a:rPr lang="en-US" altLang="zh-CN" sz="2400" i="1">
                        <a:latin typeface="Cambria Math" panose="02040503050406030204" pitchFamily="18" charset="0"/>
                        <a:ea typeface="宋体" panose="02010600030101010101" pitchFamily="2" charset="-122"/>
                      </a:rPr>
                      <m:t>)</m:t>
                    </m:r>
                  </m:oMath>
                </a14:m>
                <a:r>
                  <a:rPr lang="en-US" altLang="zh-CN" sz="2400" dirty="0">
                    <a:ea typeface="宋体" panose="02010600030101010101" pitchFamily="2" charset="-122"/>
                  </a:rPr>
                  <a:t> , where</a:t>
                </a:r>
              </a:p>
            </p:txBody>
          </p:sp>
        </mc:Choice>
        <mc:Fallback xmlns="">
          <p:sp>
            <p:nvSpPr>
              <p:cNvPr id="5" name="Rectangle 10"/>
              <p:cNvSpPr>
                <a:spLocks noRot="1" noChangeAspect="1" noMove="1" noResize="1" noEditPoints="1" noAdjustHandles="1" noChangeArrowheads="1" noChangeShapeType="1" noTextEdit="1"/>
              </p:cNvSpPr>
              <p:nvPr/>
            </p:nvSpPr>
            <p:spPr bwMode="auto">
              <a:xfrm>
                <a:off x="624471" y="2402966"/>
                <a:ext cx="11225784" cy="922560"/>
              </a:xfrm>
              <a:prstGeom prst="rect">
                <a:avLst/>
              </a:prstGeom>
              <a:blipFill rotWithShape="1">
                <a:blip r:embed="rId3"/>
                <a:stretch>
                  <a:fillRect l="-2" t="-14" r="5" b="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10"/>
              <p:cNvSpPr>
                <a:spLocks noChangeArrowheads="1"/>
              </p:cNvSpPr>
              <p:nvPr/>
            </p:nvSpPr>
            <p:spPr bwMode="auto">
              <a:xfrm>
                <a:off x="3454399" y="3838254"/>
                <a:ext cx="4231555" cy="52367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宋体" panose="02010600030101010101" pitchFamily="2" charset="-122"/>
                        </a:rPr>
                        <m:t>=</m:t>
                      </m:r>
                      <m:sSup>
                        <m:sSupPr>
                          <m:ctrlPr>
                            <a:rPr lang="en-US" altLang="zh-CN" sz="2400" b="0" i="1" smtClean="0">
                              <a:latin typeface="Cambria Math" panose="02040503050406030204" pitchFamily="18" charset="0"/>
                              <a:ea typeface="宋体" panose="02010600030101010101" pitchFamily="2" charset="-122"/>
                            </a:rPr>
                          </m:ctrlPr>
                        </m:sSupPr>
                        <m:e>
                          <m:r>
                            <a:rPr lang="en-US" altLang="zh-CN" sz="2400" b="0" i="1" smtClean="0">
                              <a:latin typeface="Cambria Math" panose="02040503050406030204" pitchFamily="18" charset="0"/>
                              <a:ea typeface="宋体" panose="02010600030101010101" pitchFamily="2" charset="-122"/>
                            </a:rPr>
                            <m:t>𝑥</m:t>
                          </m:r>
                        </m:e>
                        <m:sup>
                          <m:r>
                            <a:rPr lang="en-US" altLang="zh-CN" sz="2400" b="0" i="1" smtClean="0">
                              <a:latin typeface="Cambria Math" panose="02040503050406030204" pitchFamily="18" charset="0"/>
                              <a:ea typeface="宋体" panose="02010600030101010101" pitchFamily="2" charset="-122"/>
                            </a:rPr>
                            <m:t>𝑇</m:t>
                          </m:r>
                        </m:sup>
                      </m:sSup>
                      <m:r>
                        <a:rPr lang="en-US" altLang="zh-CN" sz="2400" b="0" i="1" smtClean="0">
                          <a:latin typeface="Cambria Math" panose="02040503050406030204" pitchFamily="18" charset="0"/>
                          <a:ea typeface="宋体" panose="02010600030101010101" pitchFamily="2" charset="-122"/>
                        </a:rPr>
                        <m:t>𝑥</m:t>
                      </m:r>
                      <m:r>
                        <a:rPr lang="en-US" altLang="zh-CN" sz="2400" b="0" i="1" smtClean="0">
                          <a:latin typeface="Cambria Math" panose="02040503050406030204" pitchFamily="18" charset="0"/>
                          <a:ea typeface="宋体" panose="02010600030101010101" pitchFamily="2" charset="-122"/>
                        </a:rPr>
                        <m:t>−2</m:t>
                      </m:r>
                      <m:sSup>
                        <m:sSupPr>
                          <m:ctrlPr>
                            <a:rPr lang="en-US" altLang="zh-CN" sz="2400" i="1">
                              <a:latin typeface="Cambria Math" panose="02040503050406030204" pitchFamily="18" charset="0"/>
                              <a:ea typeface="宋体" panose="02010600030101010101" pitchFamily="2" charset="-122"/>
                            </a:rPr>
                          </m:ctrlPr>
                        </m:sSupPr>
                        <m:e>
                          <m:r>
                            <a:rPr lang="en-US" altLang="zh-CN" sz="2400" i="1">
                              <a:latin typeface="Cambria Math" panose="02040503050406030204" pitchFamily="18" charset="0"/>
                              <a:ea typeface="宋体" panose="02010600030101010101" pitchFamily="2" charset="-122"/>
                            </a:rPr>
                            <m:t>𝑥</m:t>
                          </m:r>
                        </m:e>
                        <m:sup>
                          <m:r>
                            <a:rPr lang="en-US" altLang="zh-CN" sz="2400" i="1">
                              <a:latin typeface="Cambria Math" panose="02040503050406030204" pitchFamily="18" charset="0"/>
                              <a:ea typeface="宋体" panose="02010600030101010101" pitchFamily="2" charset="-122"/>
                            </a:rPr>
                            <m:t>𝑇</m:t>
                          </m:r>
                        </m:sup>
                      </m:sSup>
                      <m:sSub>
                        <m:sSubPr>
                          <m:ctrlPr>
                            <a:rPr lang="en-US" altLang="zh-CN" sz="2400" i="1" smtClean="0">
                              <a:latin typeface="Cambria Math" panose="02040503050406030204" pitchFamily="18" charset="0"/>
                              <a:ea typeface="宋体" panose="02010600030101010101" pitchFamily="2" charset="-122"/>
                            </a:rPr>
                          </m:ctrlPr>
                        </m:sSubPr>
                        <m:e>
                          <m:r>
                            <a:rPr lang="en-US" altLang="zh-CN" sz="2400" b="0" i="1" smtClean="0">
                              <a:latin typeface="Cambria Math" panose="02040503050406030204" pitchFamily="18" charset="0"/>
                              <a:ea typeface="宋体" panose="02010600030101010101" pitchFamily="2" charset="-122"/>
                            </a:rPr>
                            <m:t>𝑚</m:t>
                          </m:r>
                        </m:e>
                        <m:sub>
                          <m:r>
                            <a:rPr lang="en-US" altLang="zh-CN" sz="2400" b="0" i="1" smtClean="0">
                              <a:latin typeface="Cambria Math" panose="02040503050406030204" pitchFamily="18" charset="0"/>
                              <a:ea typeface="宋体" panose="02010600030101010101" pitchFamily="2" charset="-122"/>
                            </a:rPr>
                            <m:t>𝑗</m:t>
                          </m:r>
                        </m:sub>
                      </m:sSub>
                      <m:r>
                        <a:rPr lang="en-US" altLang="zh-CN" sz="2400" b="0" i="1" smtClean="0">
                          <a:latin typeface="Cambria Math" panose="02040503050406030204" pitchFamily="18" charset="0"/>
                          <a:ea typeface="宋体" panose="02010600030101010101" pitchFamily="2" charset="-122"/>
                        </a:rPr>
                        <m:t>+</m:t>
                      </m:r>
                      <m:sSubSup>
                        <m:sSubSupPr>
                          <m:ctrlPr>
                            <a:rPr lang="en-US" altLang="zh-CN" sz="2400" b="0" i="1" smtClean="0">
                              <a:latin typeface="Cambria Math" panose="02040503050406030204" pitchFamily="18" charset="0"/>
                              <a:ea typeface="宋体" panose="02010600030101010101" pitchFamily="2" charset="-122"/>
                            </a:rPr>
                          </m:ctrlPr>
                        </m:sSubSupPr>
                        <m:e>
                          <m:r>
                            <a:rPr lang="en-US" altLang="zh-CN" sz="2400" b="0" i="1" smtClean="0">
                              <a:latin typeface="Cambria Math" panose="02040503050406030204" pitchFamily="18" charset="0"/>
                              <a:ea typeface="宋体" panose="02010600030101010101" pitchFamily="2" charset="-122"/>
                            </a:rPr>
                            <m:t>𝑚</m:t>
                          </m:r>
                        </m:e>
                        <m:sub>
                          <m:r>
                            <a:rPr lang="en-US" altLang="zh-CN" sz="2400" b="0" i="1" smtClean="0">
                              <a:latin typeface="Cambria Math" panose="02040503050406030204" pitchFamily="18" charset="0"/>
                              <a:ea typeface="宋体" panose="02010600030101010101" pitchFamily="2" charset="-122"/>
                            </a:rPr>
                            <m:t>𝑗</m:t>
                          </m:r>
                        </m:sub>
                        <m:sup>
                          <m:r>
                            <a:rPr lang="en-US" altLang="zh-CN" sz="2400" b="0" i="1" smtClean="0">
                              <a:latin typeface="Cambria Math" panose="02040503050406030204" pitchFamily="18" charset="0"/>
                              <a:ea typeface="宋体" panose="02010600030101010101" pitchFamily="2" charset="-122"/>
                            </a:rPr>
                            <m:t>𝑇</m:t>
                          </m:r>
                        </m:sup>
                      </m:sSubSup>
                      <m:sSub>
                        <m:sSubPr>
                          <m:ctrlPr>
                            <a:rPr lang="en-US" altLang="zh-CN" sz="2400" b="0" i="1" smtClean="0">
                              <a:latin typeface="Cambria Math" panose="02040503050406030204" pitchFamily="18" charset="0"/>
                              <a:ea typeface="宋体" panose="02010600030101010101" pitchFamily="2" charset="-122"/>
                            </a:rPr>
                          </m:ctrlPr>
                        </m:sSubPr>
                        <m:e>
                          <m:r>
                            <a:rPr lang="en-US" altLang="zh-CN" sz="2400" b="0" i="1" smtClean="0">
                              <a:latin typeface="Cambria Math" panose="02040503050406030204" pitchFamily="18" charset="0"/>
                              <a:ea typeface="宋体" panose="02010600030101010101" pitchFamily="2" charset="-122"/>
                            </a:rPr>
                            <m:t>𝑚</m:t>
                          </m:r>
                        </m:e>
                        <m:sub>
                          <m:r>
                            <a:rPr lang="en-US" altLang="zh-CN" sz="2400" b="0" i="1" smtClean="0">
                              <a:latin typeface="Cambria Math" panose="02040503050406030204" pitchFamily="18" charset="0"/>
                              <a:ea typeface="宋体" panose="02010600030101010101" pitchFamily="2" charset="-122"/>
                            </a:rPr>
                            <m:t>𝑗</m:t>
                          </m:r>
                        </m:sub>
                      </m:sSub>
                    </m:oMath>
                  </m:oMathPara>
                </a14:m>
                <a:endParaRPr lang="en-US" altLang="zh-CN" sz="2400" dirty="0">
                  <a:ea typeface="宋体" panose="02010600030101010101" pitchFamily="2" charset="-122"/>
                </a:endParaRPr>
              </a:p>
            </p:txBody>
          </p:sp>
        </mc:Choice>
        <mc:Fallback xmlns="">
          <p:sp>
            <p:nvSpPr>
              <p:cNvPr id="7" name="Rectangle 10"/>
              <p:cNvSpPr>
                <a:spLocks noRot="1" noChangeAspect="1" noMove="1" noResize="1" noEditPoints="1" noAdjustHandles="1" noChangeArrowheads="1" noChangeShapeType="1" noTextEdit="1"/>
              </p:cNvSpPr>
              <p:nvPr/>
            </p:nvSpPr>
            <p:spPr bwMode="auto">
              <a:xfrm>
                <a:off x="3454399" y="3838254"/>
                <a:ext cx="4231555" cy="523670"/>
              </a:xfrm>
              <a:prstGeom prst="rect">
                <a:avLst/>
              </a:prstGeom>
              <a:blipFill rotWithShape="1">
                <a:blip r:embed="rId4"/>
                <a:stretch>
                  <a:fillRect l="-15" t="-60" r="13" b="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Rectangle 10"/>
              <p:cNvSpPr>
                <a:spLocks noChangeArrowheads="1"/>
              </p:cNvSpPr>
              <p:nvPr/>
            </p:nvSpPr>
            <p:spPr bwMode="auto">
              <a:xfrm>
                <a:off x="1853406" y="1689693"/>
                <a:ext cx="8485188" cy="603114"/>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𝐷</m:t>
                          </m:r>
                        </m:e>
                        <m:sub>
                          <m:r>
                            <a:rPr lang="en-US" altLang="zh-CN" sz="2400" i="1">
                              <a:latin typeface="Cambria Math" panose="02040503050406030204" pitchFamily="18" charset="0"/>
                              <a:ea typeface="宋体" panose="02010600030101010101" pitchFamily="2" charset="-122"/>
                            </a:rPr>
                            <m:t>𝑗</m:t>
                          </m:r>
                        </m:sub>
                      </m:sSub>
                      <m:d>
                        <m:dPr>
                          <m:ctrlPr>
                            <a:rPr lang="en-US" altLang="zh-CN" sz="2400" i="1">
                              <a:latin typeface="Cambria Math" panose="02040503050406030204" pitchFamily="18" charset="0"/>
                              <a:ea typeface="宋体" panose="02010600030101010101" pitchFamily="2" charset="-122"/>
                            </a:rPr>
                          </m:ctrlPr>
                        </m:dPr>
                        <m:e>
                          <m:r>
                            <a:rPr lang="en-US" altLang="zh-CN" sz="2400" i="1">
                              <a:latin typeface="Cambria Math" panose="02040503050406030204" pitchFamily="18" charset="0"/>
                              <a:ea typeface="宋体" panose="02010600030101010101" pitchFamily="2" charset="-122"/>
                            </a:rPr>
                            <m:t>𝑥</m:t>
                          </m:r>
                        </m:e>
                      </m:d>
                      <m:r>
                        <a:rPr lang="en-US" altLang="zh-CN" sz="2400" i="1">
                          <a:latin typeface="Cambria Math" panose="02040503050406030204" pitchFamily="18" charset="0"/>
                          <a:ea typeface="宋体" panose="02010600030101010101" pitchFamily="2" charset="-122"/>
                        </a:rPr>
                        <m:t>=</m:t>
                      </m:r>
                      <m:d>
                        <m:dPr>
                          <m:begChr m:val="‖"/>
                          <m:endChr m:val="‖"/>
                          <m:ctrlPr>
                            <a:rPr lang="en-US" altLang="zh-CN" sz="2400" i="1">
                              <a:latin typeface="Cambria Math" panose="02040503050406030204" pitchFamily="18" charset="0"/>
                              <a:ea typeface="宋体" panose="02010600030101010101" pitchFamily="2" charset="-122"/>
                            </a:rPr>
                          </m:ctrlPr>
                        </m:dPr>
                        <m:e>
                          <m:r>
                            <a:rPr lang="en-US" altLang="zh-CN" sz="2400" i="1">
                              <a:latin typeface="Cambria Math" panose="02040503050406030204" pitchFamily="18" charset="0"/>
                              <a:ea typeface="宋体" panose="02010600030101010101" pitchFamily="2" charset="-122"/>
                            </a:rPr>
                            <m:t>𝑥</m:t>
                          </m:r>
                          <m:r>
                            <a:rPr lang="en-US" altLang="zh-CN" sz="2400" i="1">
                              <a:latin typeface="Cambria Math" panose="02040503050406030204" pitchFamily="18" charset="0"/>
                              <a:ea typeface="宋体" panose="02010600030101010101" pitchFamily="2" charset="-122"/>
                            </a:rPr>
                            <m:t>−</m:t>
                          </m:r>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𝑚</m:t>
                              </m:r>
                            </m:e>
                            <m:sub>
                              <m:r>
                                <a:rPr lang="en-US" altLang="zh-CN" sz="2400" i="1">
                                  <a:latin typeface="Cambria Math" panose="02040503050406030204" pitchFamily="18" charset="0"/>
                                  <a:ea typeface="宋体" panose="02010600030101010101" pitchFamily="2" charset="-122"/>
                                </a:rPr>
                                <m:t>𝑗</m:t>
                              </m:r>
                            </m:sub>
                          </m:sSub>
                        </m:e>
                      </m:d>
                      <m:r>
                        <a:rPr lang="en-US" altLang="zh-CN" sz="2400" i="1">
                          <a:latin typeface="Cambria Math" panose="02040503050406030204" pitchFamily="18" charset="0"/>
                          <a:ea typeface="宋体" panose="02010600030101010101" pitchFamily="2" charset="-122"/>
                        </a:rPr>
                        <m:t>=</m:t>
                      </m:r>
                      <m:sSup>
                        <m:sSupPr>
                          <m:ctrlPr>
                            <a:rPr lang="en-US" altLang="zh-CN" sz="2400" i="1">
                              <a:latin typeface="Cambria Math" panose="02040503050406030204" pitchFamily="18" charset="0"/>
                              <a:ea typeface="宋体" panose="02010600030101010101" pitchFamily="2" charset="-122"/>
                            </a:rPr>
                          </m:ctrlPr>
                        </m:sSupPr>
                        <m:e>
                          <m:d>
                            <m:dPr>
                              <m:begChr m:val="["/>
                              <m:endChr m:val="]"/>
                              <m:ctrlPr>
                                <a:rPr lang="en-US" altLang="zh-CN" sz="2400" i="1">
                                  <a:latin typeface="Cambria Math" panose="02040503050406030204" pitchFamily="18" charset="0"/>
                                  <a:ea typeface="宋体" panose="02010600030101010101" pitchFamily="2" charset="-122"/>
                                </a:rPr>
                              </m:ctrlPr>
                            </m:dPr>
                            <m:e>
                              <m:r>
                                <a:rPr lang="en-US" altLang="zh-CN" sz="2400" i="1">
                                  <a:latin typeface="Cambria Math" panose="02040503050406030204" pitchFamily="18" charset="0"/>
                                  <a:ea typeface="宋体" panose="02010600030101010101" pitchFamily="2" charset="-122"/>
                                </a:rPr>
                                <m:t>(</m:t>
                              </m:r>
                              <m:sSup>
                                <m:sSupPr>
                                  <m:ctrlPr>
                                    <a:rPr lang="en-US" altLang="zh-CN" sz="2400" i="1">
                                      <a:latin typeface="Cambria Math" panose="02040503050406030204" pitchFamily="18" charset="0"/>
                                      <a:ea typeface="宋体" panose="02010600030101010101" pitchFamily="2" charset="-122"/>
                                    </a:rPr>
                                  </m:ctrlPr>
                                </m:sSupPr>
                                <m:e>
                                  <m:r>
                                    <a:rPr lang="en-US" altLang="zh-CN" sz="2400" i="1">
                                      <a:latin typeface="Cambria Math" panose="02040503050406030204" pitchFamily="18" charset="0"/>
                                      <a:ea typeface="宋体" panose="02010600030101010101" pitchFamily="2" charset="-122"/>
                                    </a:rPr>
                                    <m:t>𝑥</m:t>
                                  </m:r>
                                  <m:r>
                                    <a:rPr lang="en-US" altLang="zh-CN" sz="2400" i="1">
                                      <a:latin typeface="Cambria Math" panose="02040503050406030204" pitchFamily="18" charset="0"/>
                                      <a:ea typeface="宋体" panose="02010600030101010101" pitchFamily="2" charset="-122"/>
                                    </a:rPr>
                                    <m:t>−</m:t>
                                  </m:r>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𝑚</m:t>
                                      </m:r>
                                    </m:e>
                                    <m:sub>
                                      <m:r>
                                        <a:rPr lang="en-US" altLang="zh-CN" sz="2400" i="1">
                                          <a:latin typeface="Cambria Math" panose="02040503050406030204" pitchFamily="18" charset="0"/>
                                          <a:ea typeface="宋体" panose="02010600030101010101" pitchFamily="2" charset="-122"/>
                                        </a:rPr>
                                        <m:t>𝑗</m:t>
                                      </m:r>
                                    </m:sub>
                                  </m:sSub>
                                  <m:r>
                                    <a:rPr lang="en-US" altLang="zh-CN" sz="2400" i="1">
                                      <a:latin typeface="Cambria Math" panose="02040503050406030204" pitchFamily="18" charset="0"/>
                                      <a:ea typeface="宋体" panose="02010600030101010101" pitchFamily="2" charset="-122"/>
                                    </a:rPr>
                                    <m:t>)</m:t>
                                  </m:r>
                                </m:e>
                                <m:sup>
                                  <m:r>
                                    <a:rPr lang="en-US" altLang="zh-CN" sz="2400" i="1">
                                      <a:latin typeface="Cambria Math" panose="02040503050406030204" pitchFamily="18" charset="0"/>
                                      <a:ea typeface="宋体" panose="02010600030101010101" pitchFamily="2" charset="-122"/>
                                    </a:rPr>
                                    <m:t>𝑇</m:t>
                                  </m:r>
                                </m:sup>
                              </m:sSup>
                              <m:r>
                                <a:rPr lang="en-US" altLang="zh-CN" sz="2400" i="1">
                                  <a:latin typeface="Cambria Math" panose="02040503050406030204" pitchFamily="18" charset="0"/>
                                  <a:ea typeface="宋体" panose="02010600030101010101" pitchFamily="2" charset="-122"/>
                                </a:rPr>
                                <m:t>(</m:t>
                              </m:r>
                              <m:r>
                                <a:rPr lang="en-US" altLang="zh-CN" sz="2400" i="1">
                                  <a:latin typeface="Cambria Math" panose="02040503050406030204" pitchFamily="18" charset="0"/>
                                  <a:ea typeface="宋体" panose="02010600030101010101" pitchFamily="2" charset="-122"/>
                                </a:rPr>
                                <m:t>𝑥</m:t>
                              </m:r>
                              <m:r>
                                <a:rPr lang="en-US" altLang="zh-CN" sz="2400" i="1">
                                  <a:latin typeface="Cambria Math" panose="02040503050406030204" pitchFamily="18" charset="0"/>
                                  <a:ea typeface="宋体" panose="02010600030101010101" pitchFamily="2" charset="-122"/>
                                </a:rPr>
                                <m:t>−</m:t>
                              </m:r>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𝑚</m:t>
                                  </m:r>
                                </m:e>
                                <m:sub>
                                  <m:r>
                                    <a:rPr lang="en-US" altLang="zh-CN" sz="2400" i="1">
                                      <a:latin typeface="Cambria Math" panose="02040503050406030204" pitchFamily="18" charset="0"/>
                                      <a:ea typeface="宋体" panose="02010600030101010101" pitchFamily="2" charset="-122"/>
                                    </a:rPr>
                                    <m:t>𝑗</m:t>
                                  </m:r>
                                </m:sub>
                              </m:sSub>
                              <m:r>
                                <a:rPr lang="en-US" altLang="zh-CN" sz="2400" i="1">
                                  <a:latin typeface="Cambria Math" panose="02040503050406030204" pitchFamily="18" charset="0"/>
                                  <a:ea typeface="宋体" panose="02010600030101010101" pitchFamily="2" charset="-122"/>
                                </a:rPr>
                                <m:t>)</m:t>
                              </m:r>
                            </m:e>
                          </m:d>
                        </m:e>
                        <m:sup>
                          <m:r>
                            <a:rPr lang="en-US" altLang="zh-CN" sz="2400" i="1">
                              <a:latin typeface="Cambria Math" panose="02040503050406030204" pitchFamily="18" charset="0"/>
                              <a:ea typeface="宋体" panose="02010600030101010101" pitchFamily="2" charset="-122"/>
                            </a:rPr>
                            <m:t>1/2</m:t>
                          </m:r>
                        </m:sup>
                      </m:sSup>
                    </m:oMath>
                  </m:oMathPara>
                </a14:m>
                <a:endParaRPr lang="en-US" altLang="zh-CN" sz="2400" dirty="0">
                  <a:ea typeface="宋体" panose="02010600030101010101" pitchFamily="2" charset="-122"/>
                </a:endParaRPr>
              </a:p>
            </p:txBody>
          </p:sp>
        </mc:Choice>
        <mc:Fallback xmlns="">
          <p:sp>
            <p:nvSpPr>
              <p:cNvPr id="8" name="Rectangle 10"/>
              <p:cNvSpPr>
                <a:spLocks noRot="1" noChangeAspect="1" noMove="1" noResize="1" noEditPoints="1" noAdjustHandles="1" noChangeArrowheads="1" noChangeShapeType="1" noTextEdit="1"/>
              </p:cNvSpPr>
              <p:nvPr/>
            </p:nvSpPr>
            <p:spPr bwMode="auto">
              <a:xfrm>
                <a:off x="1853406" y="1689693"/>
                <a:ext cx="8485188" cy="603114"/>
              </a:xfrm>
              <a:prstGeom prst="rect">
                <a:avLst/>
              </a:prstGeom>
              <a:blipFill rotWithShape="1">
                <a:blip r:embed="rId5"/>
                <a:stretch>
                  <a:fillRect l="-6" t="-98" r="2" b="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10"/>
              <p:cNvSpPr>
                <a:spLocks noChangeArrowheads="1"/>
              </p:cNvSpPr>
              <p:nvPr/>
            </p:nvSpPr>
            <p:spPr bwMode="auto">
              <a:xfrm>
                <a:off x="1602223" y="3318264"/>
                <a:ext cx="8485188" cy="603114"/>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ea typeface="宋体" panose="02010600030101010101" pitchFamily="2" charset="-122"/>
                            </a:rPr>
                          </m:ctrlPr>
                        </m:sSubSupPr>
                        <m:e>
                          <m:r>
                            <a:rPr lang="en-US" altLang="zh-CN" sz="2400" i="1">
                              <a:latin typeface="Cambria Math" panose="02040503050406030204" pitchFamily="18" charset="0"/>
                              <a:ea typeface="宋体" panose="02010600030101010101" pitchFamily="2" charset="-122"/>
                            </a:rPr>
                            <m:t>𝐷</m:t>
                          </m:r>
                        </m:e>
                        <m:sub>
                          <m:r>
                            <a:rPr lang="en-US" altLang="zh-CN" sz="2400" i="1">
                              <a:latin typeface="Cambria Math" panose="02040503050406030204" pitchFamily="18" charset="0"/>
                              <a:ea typeface="宋体" panose="02010600030101010101" pitchFamily="2" charset="-122"/>
                            </a:rPr>
                            <m:t>𝑗</m:t>
                          </m:r>
                        </m:sub>
                        <m:sup>
                          <m:r>
                            <a:rPr lang="en-US" altLang="zh-CN" sz="2400" i="1">
                              <a:latin typeface="Cambria Math" panose="02040503050406030204" pitchFamily="18" charset="0"/>
                              <a:ea typeface="宋体" panose="02010600030101010101" pitchFamily="2" charset="-122"/>
                            </a:rPr>
                            <m:t>2</m:t>
                          </m:r>
                        </m:sup>
                      </m:sSubSup>
                      <m:d>
                        <m:dPr>
                          <m:ctrlPr>
                            <a:rPr lang="en-US" altLang="zh-CN" sz="2400" i="1">
                              <a:latin typeface="Cambria Math" panose="02040503050406030204" pitchFamily="18" charset="0"/>
                              <a:ea typeface="宋体" panose="02010600030101010101" pitchFamily="2" charset="-122"/>
                            </a:rPr>
                          </m:ctrlPr>
                        </m:dPr>
                        <m:e>
                          <m:r>
                            <a:rPr lang="en-US" altLang="zh-CN" sz="2400" i="1">
                              <a:latin typeface="Cambria Math" panose="02040503050406030204" pitchFamily="18" charset="0"/>
                              <a:ea typeface="宋体" panose="02010600030101010101" pitchFamily="2" charset="-122"/>
                            </a:rPr>
                            <m:t>𝑥</m:t>
                          </m:r>
                        </m:e>
                      </m:d>
                      <m:r>
                        <a:rPr lang="en-US" altLang="zh-CN" sz="2400" b="0" i="1" smtClean="0">
                          <a:latin typeface="Cambria Math" panose="02040503050406030204" pitchFamily="18" charset="0"/>
                          <a:ea typeface="宋体" panose="02010600030101010101" pitchFamily="2" charset="-122"/>
                        </a:rPr>
                        <m:t>=</m:t>
                      </m:r>
                      <m:sSup>
                        <m:sSupPr>
                          <m:ctrlPr>
                            <a:rPr lang="en-US" altLang="zh-CN" sz="2400" b="0" i="1" smtClean="0">
                              <a:latin typeface="Cambria Math" panose="02040503050406030204" pitchFamily="18" charset="0"/>
                              <a:ea typeface="宋体" panose="02010600030101010101" pitchFamily="2" charset="-122"/>
                            </a:rPr>
                          </m:ctrlPr>
                        </m:sSupPr>
                        <m:e>
                          <m:d>
                            <m:dPr>
                              <m:begChr m:val="‖"/>
                              <m:endChr m:val="‖"/>
                              <m:ctrlPr>
                                <a:rPr lang="en-US" altLang="zh-CN" sz="2400" i="1">
                                  <a:latin typeface="Cambria Math" panose="02040503050406030204" pitchFamily="18" charset="0"/>
                                  <a:ea typeface="宋体" panose="02010600030101010101" pitchFamily="2" charset="-122"/>
                                </a:rPr>
                              </m:ctrlPr>
                            </m:dPr>
                            <m:e>
                              <m:r>
                                <a:rPr lang="en-US" altLang="zh-CN" sz="2400" i="1">
                                  <a:latin typeface="Cambria Math" panose="02040503050406030204" pitchFamily="18" charset="0"/>
                                  <a:ea typeface="宋体" panose="02010600030101010101" pitchFamily="2" charset="-122"/>
                                </a:rPr>
                                <m:t>𝑥</m:t>
                              </m:r>
                              <m:r>
                                <a:rPr lang="en-US" altLang="zh-CN" sz="2400" i="1">
                                  <a:latin typeface="Cambria Math" panose="02040503050406030204" pitchFamily="18" charset="0"/>
                                  <a:ea typeface="宋体" panose="02010600030101010101" pitchFamily="2" charset="-122"/>
                                </a:rPr>
                                <m:t>−</m:t>
                              </m:r>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𝑚</m:t>
                                  </m:r>
                                </m:e>
                                <m:sub>
                                  <m:r>
                                    <a:rPr lang="en-US" altLang="zh-CN" sz="2400" i="1">
                                      <a:latin typeface="Cambria Math" panose="02040503050406030204" pitchFamily="18" charset="0"/>
                                      <a:ea typeface="宋体" panose="02010600030101010101" pitchFamily="2" charset="-122"/>
                                    </a:rPr>
                                    <m:t>𝑗</m:t>
                                  </m:r>
                                </m:sub>
                              </m:sSub>
                            </m:e>
                          </m:d>
                        </m:e>
                        <m:sup>
                          <m:r>
                            <a:rPr lang="en-US" altLang="zh-CN" sz="2400" b="0" i="1" smtClean="0">
                              <a:latin typeface="Cambria Math" panose="02040503050406030204" pitchFamily="18" charset="0"/>
                              <a:ea typeface="宋体" panose="02010600030101010101" pitchFamily="2" charset="-122"/>
                            </a:rPr>
                            <m:t>2</m:t>
                          </m:r>
                        </m:sup>
                      </m:sSup>
                      <m:r>
                        <a:rPr lang="en-US" altLang="zh-CN" sz="2400" b="0" i="1" smtClean="0">
                          <a:latin typeface="Cambria Math" panose="02040503050406030204" pitchFamily="18" charset="0"/>
                          <a:ea typeface="宋体" panose="02010600030101010101" pitchFamily="2" charset="-122"/>
                        </a:rPr>
                        <m:t>= </m:t>
                      </m:r>
                      <m:sSup>
                        <m:sSupPr>
                          <m:ctrlPr>
                            <a:rPr lang="en-US" altLang="zh-CN" sz="2400" b="0" i="1" smtClean="0">
                              <a:latin typeface="Cambria Math" panose="02040503050406030204" pitchFamily="18" charset="0"/>
                              <a:ea typeface="宋体" panose="02010600030101010101" pitchFamily="2" charset="-122"/>
                            </a:rPr>
                          </m:ctrlPr>
                        </m:sSupPr>
                        <m:e>
                          <m:r>
                            <a:rPr lang="en-US" altLang="zh-CN" sz="2400" b="0" i="1" smtClean="0">
                              <a:latin typeface="Cambria Math" panose="02040503050406030204" pitchFamily="18" charset="0"/>
                              <a:ea typeface="宋体" panose="02010600030101010101" pitchFamily="2" charset="-122"/>
                            </a:rPr>
                            <m:t>(</m:t>
                          </m:r>
                          <m:r>
                            <a:rPr lang="en-US" altLang="zh-CN" sz="2400" b="0" i="1" smtClean="0">
                              <a:latin typeface="Cambria Math" panose="02040503050406030204" pitchFamily="18" charset="0"/>
                              <a:ea typeface="宋体" panose="02010600030101010101" pitchFamily="2" charset="-122"/>
                            </a:rPr>
                            <m:t>𝑥</m:t>
                          </m:r>
                          <m:r>
                            <a:rPr lang="en-US" altLang="zh-CN" sz="2400" b="0" i="1" smtClean="0">
                              <a:latin typeface="Cambria Math" panose="02040503050406030204" pitchFamily="18" charset="0"/>
                              <a:ea typeface="宋体" panose="02010600030101010101" pitchFamily="2" charset="-122"/>
                            </a:rPr>
                            <m:t>−</m:t>
                          </m:r>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𝑚</m:t>
                              </m:r>
                            </m:e>
                            <m:sub>
                              <m:r>
                                <a:rPr lang="en-US" altLang="zh-CN" sz="2400" i="1">
                                  <a:latin typeface="Cambria Math" panose="02040503050406030204" pitchFamily="18" charset="0"/>
                                  <a:ea typeface="宋体" panose="02010600030101010101" pitchFamily="2" charset="-122"/>
                                </a:rPr>
                                <m:t>𝑗</m:t>
                              </m:r>
                            </m:sub>
                          </m:sSub>
                          <m:r>
                            <a:rPr lang="en-US" altLang="zh-CN" sz="2400" b="0" i="1" smtClean="0">
                              <a:latin typeface="Cambria Math" panose="02040503050406030204" pitchFamily="18" charset="0"/>
                              <a:ea typeface="宋体" panose="02010600030101010101" pitchFamily="2" charset="-122"/>
                            </a:rPr>
                            <m:t>)</m:t>
                          </m:r>
                        </m:e>
                        <m:sup>
                          <m:r>
                            <a:rPr lang="en-US" altLang="zh-CN" sz="2400" b="0" i="1" smtClean="0">
                              <a:latin typeface="Cambria Math" panose="02040503050406030204" pitchFamily="18" charset="0"/>
                              <a:ea typeface="宋体" panose="02010600030101010101" pitchFamily="2" charset="-122"/>
                            </a:rPr>
                            <m:t>𝑇</m:t>
                          </m:r>
                        </m:sup>
                      </m:sSup>
                      <m:r>
                        <a:rPr lang="en-US" altLang="zh-CN" sz="2400" i="1">
                          <a:latin typeface="Cambria Math" panose="02040503050406030204" pitchFamily="18" charset="0"/>
                          <a:ea typeface="宋体" panose="02010600030101010101" pitchFamily="2" charset="-122"/>
                        </a:rPr>
                        <m:t>(</m:t>
                      </m:r>
                      <m:r>
                        <a:rPr lang="en-US" altLang="zh-CN" sz="2400" i="1">
                          <a:latin typeface="Cambria Math" panose="02040503050406030204" pitchFamily="18" charset="0"/>
                          <a:ea typeface="宋体" panose="02010600030101010101" pitchFamily="2" charset="-122"/>
                        </a:rPr>
                        <m:t>𝑥</m:t>
                      </m:r>
                      <m:r>
                        <a:rPr lang="en-US" altLang="zh-CN" sz="2400" i="1">
                          <a:latin typeface="Cambria Math" panose="02040503050406030204" pitchFamily="18" charset="0"/>
                          <a:ea typeface="宋体" panose="02010600030101010101" pitchFamily="2" charset="-122"/>
                        </a:rPr>
                        <m:t>−</m:t>
                      </m:r>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𝑚</m:t>
                          </m:r>
                        </m:e>
                        <m:sub>
                          <m:r>
                            <a:rPr lang="en-US" altLang="zh-CN" sz="2400" i="1">
                              <a:latin typeface="Cambria Math" panose="02040503050406030204" pitchFamily="18" charset="0"/>
                              <a:ea typeface="宋体" panose="02010600030101010101" pitchFamily="2" charset="-122"/>
                            </a:rPr>
                            <m:t>𝑗</m:t>
                          </m:r>
                        </m:sub>
                      </m:sSub>
                      <m:r>
                        <a:rPr lang="en-US" altLang="zh-CN" sz="2400" i="1">
                          <a:latin typeface="Cambria Math" panose="02040503050406030204" pitchFamily="18" charset="0"/>
                          <a:ea typeface="宋体" panose="02010600030101010101" pitchFamily="2" charset="-122"/>
                        </a:rPr>
                        <m:t>)</m:t>
                      </m:r>
                    </m:oMath>
                  </m:oMathPara>
                </a14:m>
                <a:endParaRPr lang="en-US" altLang="zh-CN" sz="2400" dirty="0">
                  <a:ea typeface="宋体" panose="02010600030101010101" pitchFamily="2" charset="-122"/>
                </a:endParaRPr>
              </a:p>
            </p:txBody>
          </p:sp>
        </mc:Choice>
        <mc:Fallback xmlns="">
          <p:sp>
            <p:nvSpPr>
              <p:cNvPr id="9" name="Rectangle 10"/>
              <p:cNvSpPr>
                <a:spLocks noRot="1" noChangeAspect="1" noMove="1" noResize="1" noEditPoints="1" noAdjustHandles="1" noChangeArrowheads="1" noChangeShapeType="1" noTextEdit="1"/>
              </p:cNvSpPr>
              <p:nvPr/>
            </p:nvSpPr>
            <p:spPr bwMode="auto">
              <a:xfrm>
                <a:off x="1602223" y="3318264"/>
                <a:ext cx="8485188" cy="603114"/>
              </a:xfrm>
              <a:prstGeom prst="rect">
                <a:avLst/>
              </a:prstGeom>
              <a:blipFill rotWithShape="1">
                <a:blip r:embed="rId6"/>
                <a:stretch>
                  <a:fillRect l="-1" t="-64" r="5" b="4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10"/>
              <p:cNvSpPr>
                <a:spLocks noChangeArrowheads="1"/>
              </p:cNvSpPr>
              <p:nvPr/>
            </p:nvSpPr>
            <p:spPr bwMode="auto">
              <a:xfrm>
                <a:off x="3694543" y="4241856"/>
                <a:ext cx="4231555" cy="783804"/>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宋体" panose="02010600030101010101" pitchFamily="2" charset="-122"/>
                        </a:rPr>
                        <m:t>=</m:t>
                      </m:r>
                      <m:sSup>
                        <m:sSupPr>
                          <m:ctrlPr>
                            <a:rPr lang="en-US" altLang="zh-CN" sz="2400" b="0" i="1" smtClean="0">
                              <a:latin typeface="Cambria Math" panose="02040503050406030204" pitchFamily="18" charset="0"/>
                              <a:ea typeface="宋体" panose="02010600030101010101" pitchFamily="2" charset="-122"/>
                            </a:rPr>
                          </m:ctrlPr>
                        </m:sSupPr>
                        <m:e>
                          <m:r>
                            <a:rPr lang="en-US" altLang="zh-CN" sz="2400" b="0" i="1" smtClean="0">
                              <a:latin typeface="Cambria Math" panose="02040503050406030204" pitchFamily="18" charset="0"/>
                              <a:ea typeface="宋体" panose="02010600030101010101" pitchFamily="2" charset="-122"/>
                            </a:rPr>
                            <m:t>𝑥</m:t>
                          </m:r>
                        </m:e>
                        <m:sup>
                          <m:r>
                            <a:rPr lang="en-US" altLang="zh-CN" sz="2400" b="0" i="1" smtClean="0">
                              <a:latin typeface="Cambria Math" panose="02040503050406030204" pitchFamily="18" charset="0"/>
                              <a:ea typeface="宋体" panose="02010600030101010101" pitchFamily="2" charset="-122"/>
                            </a:rPr>
                            <m:t>𝑇</m:t>
                          </m:r>
                        </m:sup>
                      </m:sSup>
                      <m:r>
                        <a:rPr lang="en-US" altLang="zh-CN" sz="2400" b="0" i="1" smtClean="0">
                          <a:latin typeface="Cambria Math" panose="02040503050406030204" pitchFamily="18" charset="0"/>
                          <a:ea typeface="宋体" panose="02010600030101010101" pitchFamily="2" charset="-122"/>
                        </a:rPr>
                        <m:t>𝑥</m:t>
                      </m:r>
                      <m:r>
                        <a:rPr lang="en-US" altLang="zh-CN" sz="2400" b="0" i="1" smtClean="0">
                          <a:latin typeface="Cambria Math" panose="02040503050406030204" pitchFamily="18" charset="0"/>
                          <a:ea typeface="宋体" panose="02010600030101010101" pitchFamily="2" charset="-122"/>
                        </a:rPr>
                        <m:t>−2(</m:t>
                      </m:r>
                      <m:sSup>
                        <m:sSupPr>
                          <m:ctrlPr>
                            <a:rPr lang="en-US" altLang="zh-CN" sz="2400" i="1">
                              <a:latin typeface="Cambria Math" panose="02040503050406030204" pitchFamily="18" charset="0"/>
                              <a:ea typeface="宋体" panose="02010600030101010101" pitchFamily="2" charset="-122"/>
                            </a:rPr>
                          </m:ctrlPr>
                        </m:sSupPr>
                        <m:e>
                          <m:r>
                            <a:rPr lang="en-US" altLang="zh-CN" sz="2400" i="1">
                              <a:latin typeface="Cambria Math" panose="02040503050406030204" pitchFamily="18" charset="0"/>
                              <a:ea typeface="宋体" panose="02010600030101010101" pitchFamily="2" charset="-122"/>
                            </a:rPr>
                            <m:t>𝑥</m:t>
                          </m:r>
                        </m:e>
                        <m:sup>
                          <m:r>
                            <a:rPr lang="en-US" altLang="zh-CN" sz="2400" i="1">
                              <a:latin typeface="Cambria Math" panose="02040503050406030204" pitchFamily="18" charset="0"/>
                              <a:ea typeface="宋体" panose="02010600030101010101" pitchFamily="2" charset="-122"/>
                            </a:rPr>
                            <m:t>𝑇</m:t>
                          </m:r>
                        </m:sup>
                      </m:sSup>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𝑚</m:t>
                          </m:r>
                        </m:e>
                        <m:sub>
                          <m:r>
                            <a:rPr lang="en-US" altLang="zh-CN" sz="2400" i="1">
                              <a:latin typeface="Cambria Math" panose="02040503050406030204" pitchFamily="18" charset="0"/>
                              <a:ea typeface="宋体" panose="02010600030101010101" pitchFamily="2" charset="-122"/>
                            </a:rPr>
                            <m:t>𝑗</m:t>
                          </m:r>
                        </m:sub>
                      </m:sSub>
                      <m:r>
                        <a:rPr lang="en-US" altLang="zh-CN" sz="2400" b="0" i="1" smtClean="0">
                          <a:latin typeface="Cambria Math" panose="02040503050406030204" pitchFamily="18" charset="0"/>
                          <a:ea typeface="宋体" panose="02010600030101010101" pitchFamily="2" charset="-122"/>
                        </a:rPr>
                        <m:t>−</m:t>
                      </m:r>
                      <m:f>
                        <m:fPr>
                          <m:ctrlPr>
                            <a:rPr lang="en-US" altLang="zh-CN" sz="2400" b="0" i="1" smtClean="0">
                              <a:latin typeface="Cambria Math" panose="02040503050406030204" pitchFamily="18" charset="0"/>
                              <a:ea typeface="宋体" panose="02010600030101010101" pitchFamily="2" charset="-122"/>
                            </a:rPr>
                          </m:ctrlPr>
                        </m:fPr>
                        <m:num>
                          <m:r>
                            <a:rPr lang="en-US" altLang="zh-CN" sz="2400" b="0" i="1" smtClean="0">
                              <a:latin typeface="Cambria Math" panose="02040503050406030204" pitchFamily="18" charset="0"/>
                              <a:ea typeface="宋体" panose="02010600030101010101" pitchFamily="2" charset="-122"/>
                            </a:rPr>
                            <m:t>1</m:t>
                          </m:r>
                        </m:num>
                        <m:den>
                          <m:r>
                            <a:rPr lang="en-US" altLang="zh-CN" sz="2400" b="0" i="1" smtClean="0">
                              <a:latin typeface="Cambria Math" panose="02040503050406030204" pitchFamily="18" charset="0"/>
                              <a:ea typeface="宋体" panose="02010600030101010101" pitchFamily="2" charset="-122"/>
                            </a:rPr>
                            <m:t>2</m:t>
                          </m:r>
                        </m:den>
                      </m:f>
                      <m:sSubSup>
                        <m:sSubSupPr>
                          <m:ctrlPr>
                            <a:rPr lang="en-US" altLang="zh-CN" sz="2400" i="1">
                              <a:latin typeface="Cambria Math" panose="02040503050406030204" pitchFamily="18" charset="0"/>
                              <a:ea typeface="宋体" panose="02010600030101010101" pitchFamily="2" charset="-122"/>
                            </a:rPr>
                          </m:ctrlPr>
                        </m:sSubSupPr>
                        <m:e>
                          <m:r>
                            <a:rPr lang="en-US" altLang="zh-CN" sz="2400" i="1">
                              <a:latin typeface="Cambria Math" panose="02040503050406030204" pitchFamily="18" charset="0"/>
                              <a:ea typeface="宋体" panose="02010600030101010101" pitchFamily="2" charset="-122"/>
                            </a:rPr>
                            <m:t>𝑚</m:t>
                          </m:r>
                        </m:e>
                        <m:sub>
                          <m:r>
                            <a:rPr lang="en-US" altLang="zh-CN" sz="2400" i="1">
                              <a:latin typeface="Cambria Math" panose="02040503050406030204" pitchFamily="18" charset="0"/>
                              <a:ea typeface="宋体" panose="02010600030101010101" pitchFamily="2" charset="-122"/>
                            </a:rPr>
                            <m:t>𝑗</m:t>
                          </m:r>
                        </m:sub>
                        <m:sup>
                          <m:r>
                            <a:rPr lang="en-US" altLang="zh-CN" sz="2400" i="1">
                              <a:latin typeface="Cambria Math" panose="02040503050406030204" pitchFamily="18" charset="0"/>
                              <a:ea typeface="宋体" panose="02010600030101010101" pitchFamily="2" charset="-122"/>
                            </a:rPr>
                            <m:t>𝑇</m:t>
                          </m:r>
                        </m:sup>
                      </m:sSubSup>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𝑚</m:t>
                          </m:r>
                        </m:e>
                        <m:sub>
                          <m:r>
                            <a:rPr lang="en-US" altLang="zh-CN" sz="2400" i="1">
                              <a:latin typeface="Cambria Math" panose="02040503050406030204" pitchFamily="18" charset="0"/>
                              <a:ea typeface="宋体" panose="02010600030101010101" pitchFamily="2" charset="-122"/>
                            </a:rPr>
                            <m:t>𝑗</m:t>
                          </m:r>
                        </m:sub>
                      </m:sSub>
                      <m:r>
                        <a:rPr lang="en-US" altLang="zh-CN" sz="2400" b="0" i="1" smtClean="0">
                          <a:latin typeface="Cambria Math" panose="02040503050406030204" pitchFamily="18" charset="0"/>
                          <a:ea typeface="宋体" panose="02010600030101010101" pitchFamily="2" charset="-122"/>
                        </a:rPr>
                        <m:t>)</m:t>
                      </m:r>
                    </m:oMath>
                  </m:oMathPara>
                </a14:m>
                <a:endParaRPr lang="en-US" altLang="zh-CN" sz="2400" dirty="0">
                  <a:ea typeface="宋体" panose="02010600030101010101" pitchFamily="2" charset="-122"/>
                </a:endParaRPr>
              </a:p>
            </p:txBody>
          </p:sp>
        </mc:Choice>
        <mc:Fallback xmlns="">
          <p:sp>
            <p:nvSpPr>
              <p:cNvPr id="10" name="Rectangle 10"/>
              <p:cNvSpPr>
                <a:spLocks noRot="1" noChangeAspect="1" noMove="1" noResize="1" noEditPoints="1" noAdjustHandles="1" noChangeArrowheads="1" noChangeShapeType="1" noTextEdit="1"/>
              </p:cNvSpPr>
              <p:nvPr/>
            </p:nvSpPr>
            <p:spPr bwMode="auto">
              <a:xfrm>
                <a:off x="3694543" y="4241856"/>
                <a:ext cx="4231555" cy="783804"/>
              </a:xfrm>
              <a:prstGeom prst="rect">
                <a:avLst/>
              </a:prstGeom>
              <a:blipFill rotWithShape="1">
                <a:blip r:embed="rId7"/>
                <a:stretch>
                  <a:fillRect l="-3" t="-7" r="1" b="3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Rectangle 10"/>
              <p:cNvSpPr>
                <a:spLocks noChangeArrowheads="1"/>
              </p:cNvSpPr>
              <p:nvPr/>
            </p:nvSpPr>
            <p:spPr bwMode="auto">
              <a:xfrm>
                <a:off x="624472" y="4995803"/>
                <a:ext cx="11096473" cy="1414362"/>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square">
                <a:spAutoFit/>
              </a:bodyPr>
              <a:lstStyle/>
              <a:p>
                <a:r>
                  <a:rPr lang="en-US" altLang="zh-CN" sz="2400" dirty="0">
                    <a:ea typeface="宋体" panose="02010600030101010101" pitchFamily="2" charset="-122"/>
                  </a:rPr>
                  <a:t>We note that the term </a:t>
                </a:r>
                <a14:m>
                  <m:oMath xmlns:m="http://schemas.openxmlformats.org/officeDocument/2006/math">
                    <m:sSup>
                      <m:sSupPr>
                        <m:ctrlPr>
                          <a:rPr lang="en-US" altLang="zh-CN" sz="2400" i="1">
                            <a:latin typeface="Cambria Math" panose="02040503050406030204" pitchFamily="18" charset="0"/>
                            <a:ea typeface="宋体" panose="02010600030101010101" pitchFamily="2" charset="-122"/>
                          </a:rPr>
                        </m:ctrlPr>
                      </m:sSupPr>
                      <m:e>
                        <m:r>
                          <a:rPr lang="en-US" altLang="zh-CN" sz="2400" i="1">
                            <a:latin typeface="Cambria Math" panose="02040503050406030204" pitchFamily="18" charset="0"/>
                            <a:ea typeface="宋体" panose="02010600030101010101" pitchFamily="2" charset="-122"/>
                          </a:rPr>
                          <m:t>𝑥</m:t>
                        </m:r>
                      </m:e>
                      <m:sup>
                        <m:r>
                          <a:rPr lang="en-US" altLang="zh-CN" sz="2400" i="1">
                            <a:latin typeface="Cambria Math" panose="02040503050406030204" pitchFamily="18" charset="0"/>
                            <a:ea typeface="宋体" panose="02010600030101010101" pitchFamily="2" charset="-122"/>
                          </a:rPr>
                          <m:t>𝑇</m:t>
                        </m:r>
                      </m:sup>
                    </m:sSup>
                    <m:r>
                      <a:rPr lang="en-US" altLang="zh-CN" sz="2400" i="1">
                        <a:latin typeface="Cambria Math" panose="02040503050406030204" pitchFamily="18" charset="0"/>
                        <a:ea typeface="宋体" panose="02010600030101010101" pitchFamily="2" charset="-122"/>
                      </a:rPr>
                      <m:t>𝑥</m:t>
                    </m:r>
                  </m:oMath>
                </a14:m>
                <a:r>
                  <a:rPr lang="en-US" altLang="zh-CN" sz="2400" dirty="0">
                    <a:ea typeface="宋体" panose="02010600030101010101" pitchFamily="2" charset="-122"/>
                  </a:rPr>
                  <a:t> is independent of </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𝑗</m:t>
                    </m:r>
                  </m:oMath>
                </a14:m>
                <a:r>
                  <a:rPr lang="en-US" altLang="zh-CN" sz="2400" dirty="0">
                    <a:ea typeface="宋体" panose="02010600030101010101" pitchFamily="2" charset="-122"/>
                  </a:rPr>
                  <a:t>(that is, it is a constant with respect to j in </a:t>
                </a:r>
                <a14:m>
                  <m:oMath xmlns:m="http://schemas.openxmlformats.org/officeDocument/2006/math">
                    <m:sSubSup>
                      <m:sSubSupPr>
                        <m:ctrlPr>
                          <a:rPr lang="en-US" altLang="zh-CN" sz="2400" i="1" smtClean="0">
                            <a:latin typeface="Cambria Math" panose="02040503050406030204" pitchFamily="18" charset="0"/>
                            <a:ea typeface="宋体" panose="02010600030101010101" pitchFamily="2" charset="-122"/>
                          </a:rPr>
                        </m:ctrlPr>
                      </m:sSubSupPr>
                      <m:e>
                        <m:r>
                          <a:rPr lang="en-US" altLang="zh-CN" sz="2400" b="0" i="1" smtClean="0">
                            <a:latin typeface="Cambria Math" panose="02040503050406030204" pitchFamily="18" charset="0"/>
                            <a:ea typeface="宋体" panose="02010600030101010101" pitchFamily="2" charset="-122"/>
                          </a:rPr>
                          <m:t>𝐷</m:t>
                        </m:r>
                      </m:e>
                      <m:sub>
                        <m:r>
                          <a:rPr lang="en-US" altLang="zh-CN" sz="2400" b="0" i="1" smtClean="0">
                            <a:latin typeface="Cambria Math" panose="02040503050406030204" pitchFamily="18" charset="0"/>
                            <a:ea typeface="宋体" panose="02010600030101010101" pitchFamily="2" charset="-122"/>
                          </a:rPr>
                          <m:t>𝑗</m:t>
                        </m:r>
                      </m:sub>
                      <m:sup>
                        <m:r>
                          <a:rPr lang="en-US" altLang="zh-CN" sz="2400" b="0" i="1" smtClean="0">
                            <a:latin typeface="Cambria Math" panose="02040503050406030204" pitchFamily="18" charset="0"/>
                            <a:ea typeface="宋体" panose="02010600030101010101" pitchFamily="2" charset="-122"/>
                          </a:rPr>
                          <m:t>2</m:t>
                        </m:r>
                      </m:sup>
                    </m:sSubSup>
                    <m:d>
                      <m:dPr>
                        <m:ctrlPr>
                          <a:rPr lang="en-US" altLang="zh-CN" sz="2400" b="0" i="1" smtClean="0">
                            <a:latin typeface="Cambria Math" panose="02040503050406030204" pitchFamily="18" charset="0"/>
                            <a:ea typeface="宋体" panose="02010600030101010101" pitchFamily="2" charset="-122"/>
                          </a:rPr>
                        </m:ctrlPr>
                      </m:dPr>
                      <m:e>
                        <m:r>
                          <a:rPr lang="en-US" altLang="zh-CN" sz="2400" b="0" i="1" smtClean="0">
                            <a:latin typeface="Cambria Math" panose="02040503050406030204" pitchFamily="18" charset="0"/>
                            <a:ea typeface="宋体" panose="02010600030101010101" pitchFamily="2" charset="-122"/>
                          </a:rPr>
                          <m:t>𝑥</m:t>
                        </m:r>
                      </m:e>
                    </m:d>
                    <m:r>
                      <a:rPr lang="en-US" altLang="zh-CN" sz="2400" b="0" i="1" smtClean="0">
                        <a:latin typeface="Cambria Math" panose="02040503050406030204" pitchFamily="18" charset="0"/>
                        <a:ea typeface="宋体" panose="02010600030101010101" pitchFamily="2" charset="-122"/>
                      </a:rPr>
                      <m:t>, </m:t>
                    </m:r>
                    <m:r>
                      <a:rPr lang="en-US" altLang="zh-CN" sz="2400" b="0" i="1" smtClean="0">
                        <a:latin typeface="Cambria Math" panose="02040503050406030204" pitchFamily="18" charset="0"/>
                        <a:ea typeface="宋体" panose="02010600030101010101" pitchFamily="2" charset="-122"/>
                      </a:rPr>
                      <m:t>𝑗</m:t>
                    </m:r>
                    <m:r>
                      <a:rPr lang="en-US" altLang="zh-CN" sz="2400" b="0" i="1" smtClean="0">
                        <a:latin typeface="Cambria Math" panose="02040503050406030204" pitchFamily="18" charset="0"/>
                        <a:ea typeface="宋体" panose="02010600030101010101" pitchFamily="2" charset="-122"/>
                      </a:rPr>
                      <m:t>=1, 2,…</m:t>
                    </m:r>
                  </m:oMath>
                </a14:m>
                <a:r>
                  <a:rPr lang="en-US" altLang="zh-CN" sz="2400" dirty="0">
                    <a:ea typeface="宋体" panose="02010600030101010101" pitchFamily="2" charset="-122"/>
                  </a:rPr>
                  <a:t>). Thus, choosing the minimum of </a:t>
                </a:r>
                <a14:m>
                  <m:oMath xmlns:m="http://schemas.openxmlformats.org/officeDocument/2006/math">
                    <m:sSubSup>
                      <m:sSubSupPr>
                        <m:ctrlPr>
                          <a:rPr lang="en-US" altLang="zh-CN" sz="2400" i="1">
                            <a:latin typeface="Cambria Math" panose="02040503050406030204" pitchFamily="18" charset="0"/>
                            <a:ea typeface="宋体" panose="02010600030101010101" pitchFamily="2" charset="-122"/>
                          </a:rPr>
                        </m:ctrlPr>
                      </m:sSubSupPr>
                      <m:e>
                        <m:r>
                          <a:rPr lang="en-US" altLang="zh-CN" sz="2400" i="1">
                            <a:latin typeface="Cambria Math" panose="02040503050406030204" pitchFamily="18" charset="0"/>
                            <a:ea typeface="宋体" panose="02010600030101010101" pitchFamily="2" charset="-122"/>
                          </a:rPr>
                          <m:t>𝐷</m:t>
                        </m:r>
                      </m:e>
                      <m:sub>
                        <m:r>
                          <a:rPr lang="en-US" altLang="zh-CN" sz="2400" i="1">
                            <a:latin typeface="Cambria Math" panose="02040503050406030204" pitchFamily="18" charset="0"/>
                            <a:ea typeface="宋体" panose="02010600030101010101" pitchFamily="2" charset="-122"/>
                          </a:rPr>
                          <m:t>𝑗</m:t>
                        </m:r>
                      </m:sub>
                      <m:sup>
                        <m:r>
                          <a:rPr lang="en-US" altLang="zh-CN" sz="2400" i="1">
                            <a:latin typeface="Cambria Math" panose="02040503050406030204" pitchFamily="18" charset="0"/>
                            <a:ea typeface="宋体" panose="02010600030101010101" pitchFamily="2" charset="-122"/>
                          </a:rPr>
                          <m:t>2</m:t>
                        </m:r>
                      </m:sup>
                    </m:sSubSup>
                    <m:d>
                      <m:dPr>
                        <m:ctrlPr>
                          <a:rPr lang="en-US" altLang="zh-CN" sz="2400" i="1">
                            <a:latin typeface="Cambria Math" panose="02040503050406030204" pitchFamily="18" charset="0"/>
                            <a:ea typeface="宋体" panose="02010600030101010101" pitchFamily="2" charset="-122"/>
                          </a:rPr>
                        </m:ctrlPr>
                      </m:dPr>
                      <m:e>
                        <m:r>
                          <a:rPr lang="en-US" altLang="zh-CN" sz="2400" i="1">
                            <a:latin typeface="Cambria Math" panose="02040503050406030204" pitchFamily="18" charset="0"/>
                            <a:ea typeface="宋体" panose="02010600030101010101" pitchFamily="2" charset="-122"/>
                          </a:rPr>
                          <m:t>𝑥</m:t>
                        </m:r>
                      </m:e>
                    </m:d>
                  </m:oMath>
                </a14:m>
                <a:r>
                  <a:rPr lang="en-US" altLang="zh-CN" sz="2400" dirty="0">
                    <a:ea typeface="宋体" panose="02010600030101010101" pitchFamily="2" charset="-122"/>
                  </a:rPr>
                  <a:t> is equivalent to choosing the maximum of </a:t>
                </a:r>
                <a14:m>
                  <m:oMath xmlns:m="http://schemas.openxmlformats.org/officeDocument/2006/math">
                    <m:r>
                      <a:rPr lang="en-US" altLang="zh-CN" sz="2400" i="1">
                        <a:latin typeface="Cambria Math" panose="02040503050406030204" pitchFamily="18" charset="0"/>
                        <a:ea typeface="宋体" panose="02010600030101010101" pitchFamily="2" charset="-122"/>
                      </a:rPr>
                      <m:t>(</m:t>
                    </m:r>
                    <m:sSup>
                      <m:sSupPr>
                        <m:ctrlPr>
                          <a:rPr lang="en-US" altLang="zh-CN" sz="2400" i="1">
                            <a:latin typeface="Cambria Math" panose="02040503050406030204" pitchFamily="18" charset="0"/>
                            <a:ea typeface="宋体" panose="02010600030101010101" pitchFamily="2" charset="-122"/>
                          </a:rPr>
                        </m:ctrlPr>
                      </m:sSupPr>
                      <m:e>
                        <m:r>
                          <a:rPr lang="en-US" altLang="zh-CN" sz="2400" i="1">
                            <a:latin typeface="Cambria Math" panose="02040503050406030204" pitchFamily="18" charset="0"/>
                            <a:ea typeface="宋体" panose="02010600030101010101" pitchFamily="2" charset="-122"/>
                          </a:rPr>
                          <m:t>𝑥</m:t>
                        </m:r>
                      </m:e>
                      <m:sup>
                        <m:r>
                          <a:rPr lang="en-US" altLang="zh-CN" sz="2400" i="1">
                            <a:latin typeface="Cambria Math" panose="02040503050406030204" pitchFamily="18" charset="0"/>
                            <a:ea typeface="宋体" panose="02010600030101010101" pitchFamily="2" charset="-122"/>
                          </a:rPr>
                          <m:t>𝑇</m:t>
                        </m:r>
                      </m:sup>
                    </m:sSup>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𝑚</m:t>
                        </m:r>
                      </m:e>
                      <m:sub>
                        <m:r>
                          <a:rPr lang="en-US" altLang="zh-CN" sz="2400" i="1">
                            <a:latin typeface="Cambria Math" panose="02040503050406030204" pitchFamily="18" charset="0"/>
                            <a:ea typeface="宋体" panose="02010600030101010101" pitchFamily="2" charset="-122"/>
                          </a:rPr>
                          <m:t>𝑗</m:t>
                        </m:r>
                      </m:sub>
                    </m:sSub>
                    <m:r>
                      <a:rPr lang="en-US" altLang="zh-CN" sz="2400" i="1">
                        <a:latin typeface="Cambria Math" panose="02040503050406030204" pitchFamily="18" charset="0"/>
                        <a:ea typeface="宋体" panose="02010600030101010101" pitchFamily="2" charset="-122"/>
                      </a:rPr>
                      <m:t>−</m:t>
                    </m:r>
                    <m:f>
                      <m:fPr>
                        <m:ctrlPr>
                          <a:rPr lang="en-US" altLang="zh-CN" sz="2400" i="1">
                            <a:latin typeface="Cambria Math" panose="02040503050406030204" pitchFamily="18" charset="0"/>
                            <a:ea typeface="宋体" panose="02010600030101010101" pitchFamily="2" charset="-122"/>
                          </a:rPr>
                        </m:ctrlPr>
                      </m:fPr>
                      <m:num>
                        <m:r>
                          <a:rPr lang="en-US" altLang="zh-CN" sz="2400" i="1">
                            <a:latin typeface="Cambria Math" panose="02040503050406030204" pitchFamily="18" charset="0"/>
                            <a:ea typeface="宋体" panose="02010600030101010101" pitchFamily="2" charset="-122"/>
                          </a:rPr>
                          <m:t>1</m:t>
                        </m:r>
                      </m:num>
                      <m:den>
                        <m:r>
                          <a:rPr lang="en-US" altLang="zh-CN" sz="2400" i="1">
                            <a:latin typeface="Cambria Math" panose="02040503050406030204" pitchFamily="18" charset="0"/>
                            <a:ea typeface="宋体" panose="02010600030101010101" pitchFamily="2" charset="-122"/>
                          </a:rPr>
                          <m:t>2</m:t>
                        </m:r>
                      </m:den>
                    </m:f>
                    <m:sSubSup>
                      <m:sSubSupPr>
                        <m:ctrlPr>
                          <a:rPr lang="en-US" altLang="zh-CN" sz="2400" i="1">
                            <a:latin typeface="Cambria Math" panose="02040503050406030204" pitchFamily="18" charset="0"/>
                            <a:ea typeface="宋体" panose="02010600030101010101" pitchFamily="2" charset="-122"/>
                          </a:rPr>
                        </m:ctrlPr>
                      </m:sSubSupPr>
                      <m:e>
                        <m:r>
                          <a:rPr lang="en-US" altLang="zh-CN" sz="2400" i="1">
                            <a:latin typeface="Cambria Math" panose="02040503050406030204" pitchFamily="18" charset="0"/>
                            <a:ea typeface="宋体" panose="02010600030101010101" pitchFamily="2" charset="-122"/>
                          </a:rPr>
                          <m:t>𝑚</m:t>
                        </m:r>
                      </m:e>
                      <m:sub>
                        <m:r>
                          <a:rPr lang="en-US" altLang="zh-CN" sz="2400" i="1">
                            <a:latin typeface="Cambria Math" panose="02040503050406030204" pitchFamily="18" charset="0"/>
                            <a:ea typeface="宋体" panose="02010600030101010101" pitchFamily="2" charset="-122"/>
                          </a:rPr>
                          <m:t>𝑗</m:t>
                        </m:r>
                      </m:sub>
                      <m:sup>
                        <m:r>
                          <a:rPr lang="en-US" altLang="zh-CN" sz="2400" i="1">
                            <a:latin typeface="Cambria Math" panose="02040503050406030204" pitchFamily="18" charset="0"/>
                            <a:ea typeface="宋体" panose="02010600030101010101" pitchFamily="2" charset="-122"/>
                          </a:rPr>
                          <m:t>𝑇</m:t>
                        </m:r>
                      </m:sup>
                    </m:sSubSup>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𝑚</m:t>
                        </m:r>
                      </m:e>
                      <m:sub>
                        <m:r>
                          <a:rPr lang="en-US" altLang="zh-CN" sz="2400" i="1">
                            <a:latin typeface="Cambria Math" panose="02040503050406030204" pitchFamily="18" charset="0"/>
                            <a:ea typeface="宋体" panose="02010600030101010101" pitchFamily="2" charset="-122"/>
                          </a:rPr>
                          <m:t>𝑗</m:t>
                        </m:r>
                      </m:sub>
                    </m:sSub>
                    <m:r>
                      <a:rPr lang="en-US" altLang="zh-CN" sz="2400" i="1">
                        <a:latin typeface="Cambria Math" panose="02040503050406030204" pitchFamily="18" charset="0"/>
                        <a:ea typeface="宋体" panose="02010600030101010101" pitchFamily="2" charset="-122"/>
                      </a:rPr>
                      <m:t>)</m:t>
                    </m:r>
                  </m:oMath>
                </a14:m>
                <a:r>
                  <a:rPr lang="en-US" altLang="zh-CN" sz="2400" dirty="0">
                    <a:ea typeface="宋体" panose="02010600030101010101" pitchFamily="2" charset="-122"/>
                  </a:rPr>
                  <a:t>.</a:t>
                </a:r>
              </a:p>
            </p:txBody>
          </p:sp>
        </mc:Choice>
        <mc:Fallback xmlns="">
          <p:sp>
            <p:nvSpPr>
              <p:cNvPr id="11" name="Rectangle 10"/>
              <p:cNvSpPr>
                <a:spLocks noRot="1" noChangeAspect="1" noMove="1" noResize="1" noEditPoints="1" noAdjustHandles="1" noChangeArrowheads="1" noChangeShapeType="1" noTextEdit="1"/>
              </p:cNvSpPr>
              <p:nvPr/>
            </p:nvSpPr>
            <p:spPr bwMode="auto">
              <a:xfrm>
                <a:off x="624472" y="4995803"/>
                <a:ext cx="11096473" cy="1414362"/>
              </a:xfrm>
              <a:prstGeom prst="rect">
                <a:avLst/>
              </a:prstGeom>
              <a:blipFill rotWithShape="1">
                <a:blip r:embed="rId8"/>
                <a:stretch>
                  <a:fillRect l="-2" t="-18" r="1" b="3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9"/>
          <p:cNvSpPr>
            <a:spLocks noGrp="1" noChangeArrowheads="1"/>
          </p:cNvSpPr>
          <p:nvPr>
            <p:ph type="title"/>
          </p:nvPr>
        </p:nvSpPr>
        <p:spPr/>
        <p:txBody>
          <a:bodyPr>
            <a:normAutofit/>
          </a:bodyPr>
          <a:lstStyle/>
          <a:p>
            <a:pPr eaLnBrk="1" hangingPunct="1"/>
            <a:r>
              <a:rPr lang="en-US" altLang="zh-CN" dirty="0">
                <a:ea typeface="宋体" panose="02010600030101010101" pitchFamily="2" charset="-122"/>
              </a:rPr>
              <a:t>Minimum Distance Classifier</a:t>
            </a:r>
            <a:endParaRPr lang="en-GB" altLang="zh-CN" dirty="0">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16</a:t>
            </a:fld>
            <a:endParaRPr lang="en-US" dirty="0"/>
          </a:p>
        </p:txBody>
      </p:sp>
      <p:graphicFrame>
        <p:nvGraphicFramePr>
          <p:cNvPr id="5" name="Object 4"/>
          <p:cNvGraphicFramePr>
            <a:graphicFrameLocks noGrp="1"/>
          </p:cNvGraphicFramePr>
          <p:nvPr>
            <p:ph sz="half" idx="1"/>
          </p:nvPr>
        </p:nvGraphicFramePr>
        <p:xfrm>
          <a:off x="6863547" y="2641331"/>
          <a:ext cx="4397375" cy="858837"/>
        </p:xfrm>
        <a:graphic>
          <a:graphicData uri="http://schemas.openxmlformats.org/presentationml/2006/ole">
            <mc:AlternateContent xmlns:mc="http://schemas.openxmlformats.org/markup-compatibility/2006">
              <mc:Choice xmlns:v="urn:schemas-microsoft-com:vml" Requires="v">
                <p:oleObj spid="_x0000_s2232" r:id="rId3" imgW="3249930" imgH="635000" progId="Equation.3">
                  <p:embed/>
                </p:oleObj>
              </mc:Choice>
              <mc:Fallback>
                <p:oleObj r:id="rId3" imgW="3249930" imgH="635000" progId="Equation.3">
                  <p:embed/>
                  <p:pic>
                    <p:nvPicPr>
                      <p:cNvPr id="0" name="Object 4"/>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3547" y="2641331"/>
                        <a:ext cx="4397375" cy="858837"/>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Rectangle 8"/>
          <p:cNvSpPr>
            <a:spLocks noChangeArrowheads="1"/>
          </p:cNvSpPr>
          <p:nvPr/>
        </p:nvSpPr>
        <p:spPr bwMode="auto">
          <a:xfrm>
            <a:off x="577517" y="1362075"/>
            <a:ext cx="11117178" cy="113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61950" indent="-3619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457200" indent="-457200">
              <a:lnSpc>
                <a:spcPct val="150000"/>
              </a:lnSpc>
              <a:spcBef>
                <a:spcPct val="30000"/>
              </a:spcBef>
              <a:buClr>
                <a:srgbClr val="FF0000"/>
              </a:buClr>
              <a:buFont typeface="Wingdings" panose="05000000000000000000" pitchFamily="2" charset="2"/>
              <a:buChar char="p"/>
            </a:pPr>
            <a:r>
              <a:rPr lang="en-US" altLang="zh-CN" sz="2400" dirty="0">
                <a:ea typeface="宋体" panose="02010600030101010101" pitchFamily="2" charset="-122"/>
              </a:rPr>
              <a:t>The decision boundary separating class </a:t>
            </a:r>
            <a:r>
              <a:rPr lang="en-US" altLang="zh-CN" sz="2400" i="1" dirty="0" err="1">
                <a:ea typeface="宋体" panose="02010600030101010101" pitchFamily="2" charset="-122"/>
              </a:rPr>
              <a:t>ω</a:t>
            </a:r>
            <a:r>
              <a:rPr lang="en-US" altLang="zh-CN" sz="2400" i="1" baseline="-25000" dirty="0" err="1">
                <a:ea typeface="宋体" panose="02010600030101010101" pitchFamily="2" charset="-122"/>
              </a:rPr>
              <a:t>i</a:t>
            </a:r>
            <a:r>
              <a:rPr lang="en-US" altLang="zh-CN" sz="2400" dirty="0">
                <a:ea typeface="宋体" panose="02010600030101010101" pitchFamily="2" charset="-122"/>
              </a:rPr>
              <a:t> between </a:t>
            </a:r>
            <a:r>
              <a:rPr lang="en-US" altLang="zh-CN" sz="2400" i="1" dirty="0" err="1">
                <a:ea typeface="宋体" panose="02010600030101010101" pitchFamily="2" charset="-122"/>
              </a:rPr>
              <a:t>ω</a:t>
            </a:r>
            <a:r>
              <a:rPr lang="en-US" altLang="zh-CN" sz="2400" i="1" baseline="-25000" dirty="0" err="1">
                <a:ea typeface="宋体" panose="02010600030101010101" pitchFamily="2" charset="-122"/>
              </a:rPr>
              <a:t>j</a:t>
            </a:r>
            <a:r>
              <a:rPr lang="en-US" altLang="zh-CN" sz="2400" baseline="-25000" dirty="0">
                <a:ea typeface="宋体" panose="02010600030101010101" pitchFamily="2" charset="-122"/>
              </a:rPr>
              <a:t> </a:t>
            </a:r>
            <a:r>
              <a:rPr lang="en-US" altLang="zh-CN" sz="2400" dirty="0">
                <a:ea typeface="宋体" panose="02010600030101010101" pitchFamily="2" charset="-122"/>
              </a:rPr>
              <a:t>for a Minimum Distance Classifier is:</a:t>
            </a:r>
          </a:p>
        </p:txBody>
      </p:sp>
      <p:grpSp>
        <p:nvGrpSpPr>
          <p:cNvPr id="7" name="Group 20"/>
          <p:cNvGrpSpPr/>
          <p:nvPr/>
        </p:nvGrpSpPr>
        <p:grpSpPr bwMode="auto">
          <a:xfrm>
            <a:off x="1360577" y="3882773"/>
            <a:ext cx="3024188" cy="2293938"/>
            <a:chOff x="1578" y="2576"/>
            <a:chExt cx="1905" cy="1445"/>
          </a:xfrm>
        </p:grpSpPr>
        <p:sp>
          <p:nvSpPr>
            <p:cNvPr id="8" name="Line 10"/>
            <p:cNvSpPr>
              <a:spLocks noChangeShapeType="1"/>
            </p:cNvSpPr>
            <p:nvPr/>
          </p:nvSpPr>
          <p:spPr bwMode="auto">
            <a:xfrm>
              <a:off x="1578" y="4021"/>
              <a:ext cx="190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11"/>
            <p:cNvSpPr>
              <a:spLocks noChangeShapeType="1"/>
            </p:cNvSpPr>
            <p:nvPr/>
          </p:nvSpPr>
          <p:spPr bwMode="auto">
            <a:xfrm flipV="1">
              <a:off x="1578" y="2576"/>
              <a:ext cx="0" cy="144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Oval 12"/>
            <p:cNvSpPr>
              <a:spLocks noChangeArrowheads="1"/>
            </p:cNvSpPr>
            <p:nvPr/>
          </p:nvSpPr>
          <p:spPr bwMode="auto">
            <a:xfrm>
              <a:off x="1840" y="2702"/>
              <a:ext cx="656" cy="62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el-GR" altLang="zh-CN" sz="2800" b="1">
                  <a:latin typeface="Times New Roman" panose="02020603050405020304" pitchFamily="18" charset="0"/>
                  <a:ea typeface="宋体" panose="02010600030101010101" pitchFamily="2" charset="-122"/>
                </a:rPr>
                <a:t>m</a:t>
              </a:r>
              <a:r>
                <a:rPr lang="en-US" altLang="el-GR" sz="2000" baseline="-25000">
                  <a:latin typeface="Verdana" panose="020B0604030504040204" pitchFamily="34" charset="0"/>
                  <a:ea typeface="宋体" panose="02010600030101010101" pitchFamily="2" charset="-122"/>
                </a:rPr>
                <a:t>i</a:t>
              </a:r>
            </a:p>
          </p:txBody>
        </p:sp>
        <p:sp>
          <p:nvSpPr>
            <p:cNvPr id="11" name="Oval 13"/>
            <p:cNvSpPr>
              <a:spLocks noChangeArrowheads="1"/>
            </p:cNvSpPr>
            <p:nvPr/>
          </p:nvSpPr>
          <p:spPr bwMode="auto">
            <a:xfrm>
              <a:off x="2760" y="3268"/>
              <a:ext cx="656" cy="627"/>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el-GR" altLang="zh-CN" sz="2400" b="1">
                  <a:latin typeface="Verdana" panose="020B0604030504040204" pitchFamily="34" charset="0"/>
                  <a:ea typeface="宋体" panose="02010600030101010101" pitchFamily="2" charset="-122"/>
                </a:rPr>
                <a:t>m</a:t>
              </a:r>
              <a:r>
                <a:rPr lang="en-US" altLang="el-GR" sz="2000" baseline="-25000">
                  <a:latin typeface="Verdana" panose="020B0604030504040204" pitchFamily="34" charset="0"/>
                  <a:ea typeface="宋体" panose="02010600030101010101" pitchFamily="2" charset="-122"/>
                </a:rPr>
                <a:t>j</a:t>
              </a:r>
            </a:p>
          </p:txBody>
        </p:sp>
        <p:sp>
          <p:nvSpPr>
            <p:cNvPr id="12" name="Line 14"/>
            <p:cNvSpPr>
              <a:spLocks noChangeShapeType="1"/>
            </p:cNvSpPr>
            <p:nvPr/>
          </p:nvSpPr>
          <p:spPr bwMode="auto">
            <a:xfrm>
              <a:off x="2168" y="3015"/>
              <a:ext cx="921" cy="56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Line 15"/>
            <p:cNvSpPr>
              <a:spLocks noChangeShapeType="1"/>
            </p:cNvSpPr>
            <p:nvPr/>
          </p:nvSpPr>
          <p:spPr bwMode="auto">
            <a:xfrm flipH="1">
              <a:off x="2299" y="2827"/>
              <a:ext cx="671" cy="10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 name="Text Box 16"/>
            <p:cNvSpPr txBox="1">
              <a:spLocks noChangeArrowheads="1"/>
            </p:cNvSpPr>
            <p:nvPr/>
          </p:nvSpPr>
          <p:spPr bwMode="auto">
            <a:xfrm>
              <a:off x="2625" y="2605"/>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a:latin typeface="Times New Roman" panose="02020603050405020304" pitchFamily="18" charset="0"/>
                  <a:ea typeface="宋体" panose="02010600030101010101" pitchFamily="2" charset="-122"/>
                </a:rPr>
                <a:t>X</a:t>
              </a:r>
            </a:p>
          </p:txBody>
        </p:sp>
        <p:sp>
          <p:nvSpPr>
            <p:cNvPr id="15" name="Text Box 19"/>
            <p:cNvSpPr txBox="1">
              <a:spLocks noChangeArrowheads="1"/>
            </p:cNvSpPr>
            <p:nvPr/>
          </p:nvSpPr>
          <p:spPr bwMode="auto">
            <a:xfrm>
              <a:off x="1857" y="3544"/>
              <a:ext cx="85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i="1">
                  <a:latin typeface="Times New Roman" panose="02020603050405020304" pitchFamily="18" charset="0"/>
                  <a:ea typeface="宋体" panose="02010600030101010101" pitchFamily="2" charset="-122"/>
                </a:rPr>
                <a:t>D</a:t>
              </a:r>
              <a:r>
                <a:rPr lang="en-US" altLang="zh-CN" sz="2000">
                  <a:latin typeface="Times New Roman" panose="02020603050405020304" pitchFamily="18" charset="0"/>
                  <a:ea typeface="宋体" panose="02010600030101010101" pitchFamily="2" charset="-122"/>
                </a:rPr>
                <a:t>(</a:t>
              </a:r>
              <a:r>
                <a:rPr lang="en-US" altLang="zh-CN" sz="2000" b="1" i="1">
                  <a:latin typeface="Times New Roman" panose="02020603050405020304" pitchFamily="18" charset="0"/>
                  <a:ea typeface="宋体" panose="02010600030101010101" pitchFamily="2" charset="-122"/>
                </a:rPr>
                <a:t>X</a:t>
              </a:r>
              <a:r>
                <a:rPr lang="en-US" altLang="zh-CN" sz="2000">
                  <a:latin typeface="Times New Roman" panose="02020603050405020304" pitchFamily="18" charset="0"/>
                  <a:ea typeface="宋体" panose="02010600030101010101" pitchFamily="2" charset="-122"/>
                </a:rPr>
                <a:t>)=0</a:t>
              </a:r>
            </a:p>
          </p:txBody>
        </p:sp>
      </p:grpSp>
      <p:grpSp>
        <p:nvGrpSpPr>
          <p:cNvPr id="16" name="Group 21"/>
          <p:cNvGrpSpPr/>
          <p:nvPr/>
        </p:nvGrpSpPr>
        <p:grpSpPr bwMode="auto">
          <a:xfrm>
            <a:off x="7246135" y="3717655"/>
            <a:ext cx="3308350" cy="2844800"/>
            <a:chOff x="931" y="1411"/>
            <a:chExt cx="2084" cy="1792"/>
          </a:xfrm>
        </p:grpSpPr>
        <p:sp>
          <p:nvSpPr>
            <p:cNvPr id="17" name="Line 22"/>
            <p:cNvSpPr>
              <a:spLocks noChangeShapeType="1"/>
            </p:cNvSpPr>
            <p:nvPr/>
          </p:nvSpPr>
          <p:spPr bwMode="auto">
            <a:xfrm flipV="1">
              <a:off x="2018" y="1661"/>
              <a:ext cx="408" cy="64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Line 23"/>
            <p:cNvSpPr>
              <a:spLocks noChangeShapeType="1"/>
            </p:cNvSpPr>
            <p:nvPr/>
          </p:nvSpPr>
          <p:spPr bwMode="auto">
            <a:xfrm flipV="1">
              <a:off x="1156" y="2296"/>
              <a:ext cx="862" cy="40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Freeform 24"/>
            <p:cNvSpPr>
              <a:spLocks noChangeArrowheads="1"/>
            </p:cNvSpPr>
            <p:nvPr/>
          </p:nvSpPr>
          <p:spPr bwMode="auto">
            <a:xfrm>
              <a:off x="1455" y="1503"/>
              <a:ext cx="501" cy="851"/>
            </a:xfrm>
            <a:custGeom>
              <a:avLst/>
              <a:gdLst>
                <a:gd name="T0" fmla="*/ 23 w 431"/>
                <a:gd name="T1" fmla="*/ 348 h 756"/>
                <a:gd name="T2" fmla="*/ 114 w 431"/>
                <a:gd name="T3" fmla="*/ 30 h 756"/>
                <a:gd name="T4" fmla="*/ 386 w 431"/>
                <a:gd name="T5" fmla="*/ 166 h 756"/>
                <a:gd name="T6" fmla="*/ 386 w 431"/>
                <a:gd name="T7" fmla="*/ 484 h 756"/>
                <a:gd name="T8" fmla="*/ 205 w 431"/>
                <a:gd name="T9" fmla="*/ 756 h 756"/>
                <a:gd name="T10" fmla="*/ 23 w 431"/>
                <a:gd name="T11" fmla="*/ 484 h 756"/>
                <a:gd name="T12" fmla="*/ 69 w 431"/>
                <a:gd name="T13" fmla="*/ 348 h 756"/>
                <a:gd name="T14" fmla="*/ 23 w 431"/>
                <a:gd name="T15" fmla="*/ 348 h 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756">
                  <a:moveTo>
                    <a:pt x="23" y="348"/>
                  </a:moveTo>
                  <a:cubicBezTo>
                    <a:pt x="30" y="295"/>
                    <a:pt x="54" y="60"/>
                    <a:pt x="114" y="30"/>
                  </a:cubicBezTo>
                  <a:cubicBezTo>
                    <a:pt x="174" y="0"/>
                    <a:pt x="341" y="90"/>
                    <a:pt x="386" y="166"/>
                  </a:cubicBezTo>
                  <a:cubicBezTo>
                    <a:pt x="431" y="242"/>
                    <a:pt x="416" y="386"/>
                    <a:pt x="386" y="484"/>
                  </a:cubicBezTo>
                  <a:cubicBezTo>
                    <a:pt x="356" y="582"/>
                    <a:pt x="265" y="756"/>
                    <a:pt x="205" y="756"/>
                  </a:cubicBezTo>
                  <a:cubicBezTo>
                    <a:pt x="145" y="756"/>
                    <a:pt x="46" y="552"/>
                    <a:pt x="23" y="484"/>
                  </a:cubicBezTo>
                  <a:cubicBezTo>
                    <a:pt x="0" y="416"/>
                    <a:pt x="69" y="371"/>
                    <a:pt x="69" y="348"/>
                  </a:cubicBezTo>
                  <a:cubicBezTo>
                    <a:pt x="69" y="325"/>
                    <a:pt x="16" y="401"/>
                    <a:pt x="23" y="348"/>
                  </a:cubicBezTo>
                  <a:close/>
                </a:path>
              </a:pathLst>
            </a:custGeom>
            <a:solidFill>
              <a:schemeClr val="accent1"/>
            </a:solidFill>
            <a:ln w="9525">
              <a:solidFill>
                <a:schemeClr val="tx1"/>
              </a:solidFill>
              <a:round/>
            </a:ln>
          </p:spPr>
          <p:txBody>
            <a:bodyPr/>
            <a:lstStyle/>
            <a:p>
              <a:endParaRPr lang="zh-CN" altLang="en-US">
                <a:ea typeface="宋体" panose="02010600030101010101" pitchFamily="2" charset="-122"/>
              </a:endParaRPr>
            </a:p>
          </p:txBody>
        </p:sp>
        <p:sp>
          <p:nvSpPr>
            <p:cNvPr id="20" name="Freeform 25"/>
            <p:cNvSpPr>
              <a:spLocks noChangeArrowheads="1"/>
            </p:cNvSpPr>
            <p:nvPr/>
          </p:nvSpPr>
          <p:spPr bwMode="auto">
            <a:xfrm>
              <a:off x="2200" y="1933"/>
              <a:ext cx="669" cy="559"/>
            </a:xfrm>
            <a:custGeom>
              <a:avLst/>
              <a:gdLst>
                <a:gd name="T0" fmla="*/ 139 w 576"/>
                <a:gd name="T1" fmla="*/ 113 h 496"/>
                <a:gd name="T2" fmla="*/ 187 w 576"/>
                <a:gd name="T3" fmla="*/ 203 h 496"/>
                <a:gd name="T4" fmla="*/ 180 w 576"/>
                <a:gd name="T5" fmla="*/ 376 h 496"/>
                <a:gd name="T6" fmla="*/ 139 w 576"/>
                <a:gd name="T7" fmla="*/ 432 h 496"/>
                <a:gd name="T8" fmla="*/ 69 w 576"/>
                <a:gd name="T9" fmla="*/ 439 h 496"/>
                <a:gd name="T10" fmla="*/ 56 w 576"/>
                <a:gd name="T11" fmla="*/ 487 h 496"/>
                <a:gd name="T12" fmla="*/ 111 w 576"/>
                <a:gd name="T13" fmla="*/ 481 h 496"/>
                <a:gd name="T14" fmla="*/ 278 w 576"/>
                <a:gd name="T15" fmla="*/ 446 h 496"/>
                <a:gd name="T16" fmla="*/ 375 w 576"/>
                <a:gd name="T17" fmla="*/ 397 h 496"/>
                <a:gd name="T18" fmla="*/ 507 w 576"/>
                <a:gd name="T19" fmla="*/ 446 h 496"/>
                <a:gd name="T20" fmla="*/ 569 w 576"/>
                <a:gd name="T21" fmla="*/ 376 h 496"/>
                <a:gd name="T22" fmla="*/ 472 w 576"/>
                <a:gd name="T23" fmla="*/ 175 h 496"/>
                <a:gd name="T24" fmla="*/ 368 w 576"/>
                <a:gd name="T25" fmla="*/ 154 h 496"/>
                <a:gd name="T26" fmla="*/ 396 w 576"/>
                <a:gd name="T27" fmla="*/ 50 h 496"/>
                <a:gd name="T28" fmla="*/ 340 w 576"/>
                <a:gd name="T29" fmla="*/ 2 h 496"/>
                <a:gd name="T30" fmla="*/ 243 w 576"/>
                <a:gd name="T31" fmla="*/ 9 h 496"/>
                <a:gd name="T32" fmla="*/ 201 w 576"/>
                <a:gd name="T33" fmla="*/ 36 h 496"/>
                <a:gd name="T34" fmla="*/ 180 w 576"/>
                <a:gd name="T35" fmla="*/ 50 h 496"/>
                <a:gd name="T36" fmla="*/ 139 w 576"/>
                <a:gd name="T37" fmla="*/ 113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6" h="496">
                  <a:moveTo>
                    <a:pt x="139" y="113"/>
                  </a:moveTo>
                  <a:cubicBezTo>
                    <a:pt x="165" y="139"/>
                    <a:pt x="172" y="170"/>
                    <a:pt x="187" y="203"/>
                  </a:cubicBezTo>
                  <a:cubicBezTo>
                    <a:pt x="185" y="261"/>
                    <a:pt x="184" y="318"/>
                    <a:pt x="180" y="376"/>
                  </a:cubicBezTo>
                  <a:cubicBezTo>
                    <a:pt x="179" y="397"/>
                    <a:pt x="161" y="427"/>
                    <a:pt x="139" y="432"/>
                  </a:cubicBezTo>
                  <a:cubicBezTo>
                    <a:pt x="116" y="437"/>
                    <a:pt x="92" y="437"/>
                    <a:pt x="69" y="439"/>
                  </a:cubicBezTo>
                  <a:cubicBezTo>
                    <a:pt x="60" y="442"/>
                    <a:pt x="0" y="456"/>
                    <a:pt x="56" y="487"/>
                  </a:cubicBezTo>
                  <a:cubicBezTo>
                    <a:pt x="72" y="496"/>
                    <a:pt x="93" y="483"/>
                    <a:pt x="111" y="481"/>
                  </a:cubicBezTo>
                  <a:cubicBezTo>
                    <a:pt x="168" y="473"/>
                    <a:pt x="222" y="460"/>
                    <a:pt x="278" y="446"/>
                  </a:cubicBezTo>
                  <a:cubicBezTo>
                    <a:pt x="312" y="428"/>
                    <a:pt x="338" y="406"/>
                    <a:pt x="375" y="397"/>
                  </a:cubicBezTo>
                  <a:cubicBezTo>
                    <a:pt x="425" y="405"/>
                    <a:pt x="465" y="418"/>
                    <a:pt x="507" y="446"/>
                  </a:cubicBezTo>
                  <a:cubicBezTo>
                    <a:pt x="554" y="434"/>
                    <a:pt x="545" y="412"/>
                    <a:pt x="569" y="376"/>
                  </a:cubicBezTo>
                  <a:cubicBezTo>
                    <a:pt x="563" y="276"/>
                    <a:pt x="576" y="210"/>
                    <a:pt x="472" y="175"/>
                  </a:cubicBezTo>
                  <a:cubicBezTo>
                    <a:pt x="431" y="179"/>
                    <a:pt x="383" y="200"/>
                    <a:pt x="368" y="154"/>
                  </a:cubicBezTo>
                  <a:cubicBezTo>
                    <a:pt x="373" y="105"/>
                    <a:pt x="371" y="87"/>
                    <a:pt x="396" y="50"/>
                  </a:cubicBezTo>
                  <a:cubicBezTo>
                    <a:pt x="409" y="0"/>
                    <a:pt x="383" y="11"/>
                    <a:pt x="340" y="2"/>
                  </a:cubicBezTo>
                  <a:cubicBezTo>
                    <a:pt x="308" y="4"/>
                    <a:pt x="274" y="1"/>
                    <a:pt x="243" y="9"/>
                  </a:cubicBezTo>
                  <a:cubicBezTo>
                    <a:pt x="227" y="13"/>
                    <a:pt x="215" y="27"/>
                    <a:pt x="201" y="36"/>
                  </a:cubicBezTo>
                  <a:cubicBezTo>
                    <a:pt x="194" y="41"/>
                    <a:pt x="180" y="50"/>
                    <a:pt x="180" y="50"/>
                  </a:cubicBezTo>
                  <a:cubicBezTo>
                    <a:pt x="172" y="78"/>
                    <a:pt x="160" y="92"/>
                    <a:pt x="139" y="113"/>
                  </a:cubicBezTo>
                  <a:close/>
                </a:path>
              </a:pathLst>
            </a:custGeom>
            <a:solidFill>
              <a:schemeClr val="accent1"/>
            </a:solidFill>
            <a:ln w="9525">
              <a:solidFill>
                <a:schemeClr val="tx1"/>
              </a:solidFill>
              <a:round/>
            </a:ln>
          </p:spPr>
          <p:txBody>
            <a:bodyPr/>
            <a:lstStyle/>
            <a:p>
              <a:endParaRPr lang="zh-CN" altLang="en-US">
                <a:ea typeface="宋体" panose="02010600030101010101" pitchFamily="2" charset="-122"/>
              </a:endParaRPr>
            </a:p>
          </p:txBody>
        </p:sp>
        <p:sp>
          <p:nvSpPr>
            <p:cNvPr id="21" name="Freeform 26"/>
            <p:cNvSpPr>
              <a:spLocks noChangeArrowheads="1"/>
            </p:cNvSpPr>
            <p:nvPr/>
          </p:nvSpPr>
          <p:spPr bwMode="auto">
            <a:xfrm>
              <a:off x="1640" y="2457"/>
              <a:ext cx="502" cy="488"/>
            </a:xfrm>
            <a:custGeom>
              <a:avLst/>
              <a:gdLst>
                <a:gd name="T0" fmla="*/ 409 w 433"/>
                <a:gd name="T1" fmla="*/ 264 h 433"/>
                <a:gd name="T2" fmla="*/ 374 w 433"/>
                <a:gd name="T3" fmla="*/ 118 h 433"/>
                <a:gd name="T4" fmla="*/ 333 w 433"/>
                <a:gd name="T5" fmla="*/ 35 h 433"/>
                <a:gd name="T6" fmla="*/ 229 w 433"/>
                <a:gd name="T7" fmla="*/ 0 h 433"/>
                <a:gd name="T8" fmla="*/ 69 w 433"/>
                <a:gd name="T9" fmla="*/ 35 h 433"/>
                <a:gd name="T10" fmla="*/ 0 w 433"/>
                <a:gd name="T11" fmla="*/ 250 h 433"/>
                <a:gd name="T12" fmla="*/ 166 w 433"/>
                <a:gd name="T13" fmla="*/ 298 h 433"/>
                <a:gd name="T14" fmla="*/ 152 w 433"/>
                <a:gd name="T15" fmla="*/ 389 h 433"/>
                <a:gd name="T16" fmla="*/ 236 w 433"/>
                <a:gd name="T17" fmla="*/ 416 h 433"/>
                <a:gd name="T18" fmla="*/ 381 w 433"/>
                <a:gd name="T19" fmla="*/ 409 h 433"/>
                <a:gd name="T20" fmla="*/ 423 w 433"/>
                <a:gd name="T21" fmla="*/ 326 h 433"/>
                <a:gd name="T22" fmla="*/ 430 w 433"/>
                <a:gd name="T23" fmla="*/ 305 h 433"/>
                <a:gd name="T24" fmla="*/ 409 w 433"/>
                <a:gd name="T25" fmla="*/ 26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3" h="433">
                  <a:moveTo>
                    <a:pt x="409" y="264"/>
                  </a:moveTo>
                  <a:cubicBezTo>
                    <a:pt x="399" y="215"/>
                    <a:pt x="387" y="166"/>
                    <a:pt x="374" y="118"/>
                  </a:cubicBezTo>
                  <a:cubicBezTo>
                    <a:pt x="365" y="85"/>
                    <a:pt x="362" y="55"/>
                    <a:pt x="333" y="35"/>
                  </a:cubicBezTo>
                  <a:cubicBezTo>
                    <a:pt x="302" y="14"/>
                    <a:pt x="264" y="12"/>
                    <a:pt x="229" y="0"/>
                  </a:cubicBezTo>
                  <a:cubicBezTo>
                    <a:pt x="173" y="5"/>
                    <a:pt x="117" y="3"/>
                    <a:pt x="69" y="35"/>
                  </a:cubicBezTo>
                  <a:cubicBezTo>
                    <a:pt x="34" y="84"/>
                    <a:pt x="20" y="189"/>
                    <a:pt x="0" y="250"/>
                  </a:cubicBezTo>
                  <a:cubicBezTo>
                    <a:pt x="116" y="256"/>
                    <a:pt x="138" y="219"/>
                    <a:pt x="166" y="298"/>
                  </a:cubicBezTo>
                  <a:cubicBezTo>
                    <a:pt x="162" y="317"/>
                    <a:pt x="149" y="376"/>
                    <a:pt x="152" y="389"/>
                  </a:cubicBezTo>
                  <a:cubicBezTo>
                    <a:pt x="156" y="408"/>
                    <a:pt x="230" y="415"/>
                    <a:pt x="236" y="416"/>
                  </a:cubicBezTo>
                  <a:cubicBezTo>
                    <a:pt x="283" y="433"/>
                    <a:pt x="334" y="425"/>
                    <a:pt x="381" y="409"/>
                  </a:cubicBezTo>
                  <a:cubicBezTo>
                    <a:pt x="417" y="356"/>
                    <a:pt x="404" y="384"/>
                    <a:pt x="423" y="326"/>
                  </a:cubicBezTo>
                  <a:cubicBezTo>
                    <a:pt x="425" y="319"/>
                    <a:pt x="433" y="312"/>
                    <a:pt x="430" y="305"/>
                  </a:cubicBezTo>
                  <a:cubicBezTo>
                    <a:pt x="423" y="291"/>
                    <a:pt x="416" y="278"/>
                    <a:pt x="409" y="264"/>
                  </a:cubicBezTo>
                  <a:close/>
                </a:path>
              </a:pathLst>
            </a:custGeom>
            <a:solidFill>
              <a:schemeClr val="accent1"/>
            </a:solidFill>
            <a:ln w="9525">
              <a:solidFill>
                <a:schemeClr val="tx1"/>
              </a:solidFill>
              <a:round/>
            </a:ln>
          </p:spPr>
          <p:txBody>
            <a:bodyPr/>
            <a:lstStyle/>
            <a:p>
              <a:endParaRPr lang="zh-CN" altLang="en-US">
                <a:ea typeface="宋体" panose="02010600030101010101" pitchFamily="2" charset="-122"/>
              </a:endParaRPr>
            </a:p>
          </p:txBody>
        </p:sp>
        <p:sp>
          <p:nvSpPr>
            <p:cNvPr id="22" name="Text Box 27"/>
            <p:cNvSpPr txBox="1">
              <a:spLocks noChangeArrowheads="1"/>
            </p:cNvSpPr>
            <p:nvPr/>
          </p:nvSpPr>
          <p:spPr bwMode="auto">
            <a:xfrm>
              <a:off x="1535" y="1690"/>
              <a:ext cx="33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i="1">
                  <a:latin typeface="Verdana" panose="020B0604030504040204" pitchFamily="34" charset="0"/>
                  <a:ea typeface="宋体" panose="02010600030101010101" pitchFamily="2" charset="-122"/>
                </a:rPr>
                <a:t>R</a:t>
              </a:r>
              <a:r>
                <a:rPr lang="en-US" altLang="zh-CN" sz="2400" baseline="-25000">
                  <a:latin typeface="Verdana" panose="020B0604030504040204" pitchFamily="34" charset="0"/>
                  <a:ea typeface="宋体" panose="02010600030101010101" pitchFamily="2" charset="-122"/>
                </a:rPr>
                <a:t>1</a:t>
              </a:r>
            </a:p>
          </p:txBody>
        </p:sp>
        <p:sp>
          <p:nvSpPr>
            <p:cNvPr id="23" name="Text Box 28"/>
            <p:cNvSpPr txBox="1">
              <a:spLocks noChangeArrowheads="1"/>
            </p:cNvSpPr>
            <p:nvPr/>
          </p:nvSpPr>
          <p:spPr bwMode="auto">
            <a:xfrm>
              <a:off x="1745" y="2490"/>
              <a:ext cx="33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i="1">
                  <a:latin typeface="Verdana" panose="020B0604030504040204" pitchFamily="34" charset="0"/>
                  <a:ea typeface="宋体" panose="02010600030101010101" pitchFamily="2" charset="-122"/>
                </a:rPr>
                <a:t>R</a:t>
              </a:r>
              <a:r>
                <a:rPr lang="en-US" altLang="zh-CN" sz="2400" baseline="-25000">
                  <a:latin typeface="Verdana" panose="020B0604030504040204" pitchFamily="34" charset="0"/>
                  <a:ea typeface="宋体" panose="02010600030101010101" pitchFamily="2" charset="-122"/>
                </a:rPr>
                <a:t>3</a:t>
              </a:r>
            </a:p>
          </p:txBody>
        </p:sp>
        <p:sp>
          <p:nvSpPr>
            <p:cNvPr id="24" name="Text Box 29"/>
            <p:cNvSpPr txBox="1">
              <a:spLocks noChangeArrowheads="1"/>
            </p:cNvSpPr>
            <p:nvPr/>
          </p:nvSpPr>
          <p:spPr bwMode="auto">
            <a:xfrm>
              <a:off x="2365" y="1981"/>
              <a:ext cx="33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i="1">
                  <a:latin typeface="Verdana" panose="020B0604030504040204" pitchFamily="34" charset="0"/>
                  <a:ea typeface="宋体" panose="02010600030101010101" pitchFamily="2" charset="-122"/>
                </a:rPr>
                <a:t>R</a:t>
              </a:r>
              <a:r>
                <a:rPr lang="en-US" altLang="zh-CN" sz="2400" baseline="-25000">
                  <a:latin typeface="Verdana" panose="020B0604030504040204" pitchFamily="34" charset="0"/>
                  <a:ea typeface="宋体" panose="02010600030101010101" pitchFamily="2" charset="-122"/>
                </a:rPr>
                <a:t>2</a:t>
              </a:r>
            </a:p>
          </p:txBody>
        </p:sp>
        <p:sp>
          <p:nvSpPr>
            <p:cNvPr id="25" name="Text Box 30"/>
            <p:cNvSpPr txBox="1">
              <a:spLocks noChangeArrowheads="1"/>
            </p:cNvSpPr>
            <p:nvPr/>
          </p:nvSpPr>
          <p:spPr bwMode="auto">
            <a:xfrm>
              <a:off x="1882" y="1411"/>
              <a:ext cx="634" cy="250"/>
            </a:xfrm>
            <a:prstGeom prst="rect">
              <a:avLst/>
            </a:prstGeom>
            <a:noFill/>
            <a:ln w="9525">
              <a:noFill/>
              <a:miter lim="800000"/>
            </a:ln>
            <a:effectLst/>
          </p:spPr>
          <p:txBody>
            <a:bodyPr>
              <a:spAutoFit/>
            </a:bodyPr>
            <a:lstStyle/>
            <a:p>
              <a:pPr>
                <a:defRPr/>
              </a:pPr>
              <a:r>
                <a:rPr lang="en-US" altLang="zh-CN" sz="2000" i="1">
                  <a:effectLst>
                    <a:outerShdw blurRad="38100" dist="38100" dir="2700000" algn="tl">
                      <a:srgbClr val="C0C0C0"/>
                    </a:outerShdw>
                  </a:effectLst>
                  <a:latin typeface="Verdana" panose="020B0604030504040204" pitchFamily="34" charset="0"/>
                  <a:ea typeface="宋体" panose="02010600030101010101" pitchFamily="2" charset="-122"/>
                </a:rPr>
                <a:t>D</a:t>
              </a:r>
              <a:r>
                <a:rPr lang="el-GR" altLang="zh-CN" sz="2000" baseline="-25000">
                  <a:effectLst>
                    <a:outerShdw blurRad="38100" dist="38100" dir="2700000" algn="tl">
                      <a:srgbClr val="C0C0C0"/>
                    </a:outerShdw>
                  </a:effectLst>
                  <a:latin typeface="Verdana" panose="020B0604030504040204" pitchFamily="34" charset="0"/>
                  <a:ea typeface="宋体" panose="02010600030101010101" pitchFamily="2" charset="-122"/>
                </a:rPr>
                <a:t>1</a:t>
              </a:r>
              <a:r>
                <a:rPr lang="en-US" altLang="zh-CN" sz="2000" i="1">
                  <a:effectLst>
                    <a:outerShdw blurRad="38100" dist="38100" dir="2700000" algn="tl">
                      <a:srgbClr val="C0C0C0"/>
                    </a:outerShdw>
                  </a:effectLst>
                  <a:latin typeface="Verdana" panose="020B0604030504040204" pitchFamily="34" charset="0"/>
                  <a:ea typeface="宋体" panose="02010600030101010101" pitchFamily="2" charset="-122"/>
                </a:rPr>
                <a:t>&gt;D</a:t>
              </a:r>
              <a:r>
                <a:rPr lang="en-US" altLang="zh-CN" sz="2000" baseline="-25000">
                  <a:effectLst>
                    <a:outerShdw blurRad="38100" dist="38100" dir="2700000" algn="tl">
                      <a:srgbClr val="C0C0C0"/>
                    </a:outerShdw>
                  </a:effectLst>
                  <a:latin typeface="Verdana" panose="020B0604030504040204" pitchFamily="34" charset="0"/>
                  <a:ea typeface="宋体" panose="02010600030101010101" pitchFamily="2" charset="-122"/>
                </a:rPr>
                <a:t>2</a:t>
              </a:r>
              <a:endParaRPr lang="en-US" altLang="zh-CN" sz="1400" baseline="-25000">
                <a:latin typeface="Verdana" panose="020B0604030504040204" pitchFamily="34" charset="0"/>
                <a:ea typeface="宋体" panose="02010600030101010101" pitchFamily="2" charset="-122"/>
              </a:endParaRPr>
            </a:p>
          </p:txBody>
        </p:sp>
        <p:sp>
          <p:nvSpPr>
            <p:cNvPr id="26" name="Line 31"/>
            <p:cNvSpPr>
              <a:spLocks noChangeShapeType="1"/>
            </p:cNvSpPr>
            <p:nvPr/>
          </p:nvSpPr>
          <p:spPr bwMode="auto">
            <a:xfrm flipH="1" flipV="1">
              <a:off x="2018" y="2296"/>
              <a:ext cx="363" cy="68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 name="Text Box 32"/>
            <p:cNvSpPr txBox="1">
              <a:spLocks noChangeArrowheads="1"/>
            </p:cNvSpPr>
            <p:nvPr/>
          </p:nvSpPr>
          <p:spPr bwMode="auto">
            <a:xfrm>
              <a:off x="931" y="2273"/>
              <a:ext cx="634" cy="250"/>
            </a:xfrm>
            <a:prstGeom prst="rect">
              <a:avLst/>
            </a:prstGeom>
            <a:noFill/>
            <a:ln w="9525">
              <a:noFill/>
              <a:miter lim="800000"/>
            </a:ln>
            <a:effectLst/>
          </p:spPr>
          <p:txBody>
            <a:bodyPr>
              <a:spAutoFit/>
            </a:bodyPr>
            <a:lstStyle/>
            <a:p>
              <a:pPr>
                <a:defRPr/>
              </a:pPr>
              <a:r>
                <a:rPr lang="en-US" altLang="zh-CN" sz="2000" i="1">
                  <a:effectLst>
                    <a:outerShdw blurRad="38100" dist="38100" dir="2700000" algn="tl">
                      <a:srgbClr val="C0C0C0"/>
                    </a:outerShdw>
                  </a:effectLst>
                  <a:latin typeface="Verdana" panose="020B0604030504040204" pitchFamily="34" charset="0"/>
                  <a:ea typeface="宋体" panose="02010600030101010101" pitchFamily="2" charset="-122"/>
                </a:rPr>
                <a:t>D</a:t>
              </a:r>
              <a:r>
                <a:rPr lang="el-GR" altLang="zh-CN" sz="2000" baseline="-25000">
                  <a:effectLst>
                    <a:outerShdw blurRad="38100" dist="38100" dir="2700000" algn="tl">
                      <a:srgbClr val="C0C0C0"/>
                    </a:outerShdw>
                  </a:effectLst>
                  <a:latin typeface="Verdana" panose="020B0604030504040204" pitchFamily="34" charset="0"/>
                  <a:ea typeface="宋体" panose="02010600030101010101" pitchFamily="2" charset="-122"/>
                </a:rPr>
                <a:t>1</a:t>
              </a:r>
              <a:r>
                <a:rPr lang="en-US" altLang="zh-CN" sz="2000" i="1">
                  <a:effectLst>
                    <a:outerShdw blurRad="38100" dist="38100" dir="2700000" algn="tl">
                      <a:srgbClr val="C0C0C0"/>
                    </a:outerShdw>
                  </a:effectLst>
                  <a:latin typeface="Verdana" panose="020B0604030504040204" pitchFamily="34" charset="0"/>
                  <a:ea typeface="宋体" panose="02010600030101010101" pitchFamily="2" charset="-122"/>
                </a:rPr>
                <a:t>&gt;D</a:t>
              </a:r>
              <a:r>
                <a:rPr lang="en-US" altLang="zh-CN" sz="2000" baseline="-25000">
                  <a:effectLst>
                    <a:outerShdw blurRad="38100" dist="38100" dir="2700000" algn="tl">
                      <a:srgbClr val="C0C0C0"/>
                    </a:outerShdw>
                  </a:effectLst>
                  <a:latin typeface="Verdana" panose="020B0604030504040204" pitchFamily="34" charset="0"/>
                  <a:ea typeface="宋体" panose="02010600030101010101" pitchFamily="2" charset="-122"/>
                </a:rPr>
                <a:t>3</a:t>
              </a:r>
              <a:endParaRPr lang="en-US" altLang="zh-CN" sz="1400" baseline="-25000">
                <a:latin typeface="Verdana" panose="020B0604030504040204" pitchFamily="34" charset="0"/>
                <a:ea typeface="宋体" panose="02010600030101010101" pitchFamily="2" charset="-122"/>
              </a:endParaRPr>
            </a:p>
          </p:txBody>
        </p:sp>
        <p:sp>
          <p:nvSpPr>
            <p:cNvPr id="28" name="Text Box 33"/>
            <p:cNvSpPr txBox="1">
              <a:spLocks noChangeArrowheads="1"/>
            </p:cNvSpPr>
            <p:nvPr/>
          </p:nvSpPr>
          <p:spPr bwMode="auto">
            <a:xfrm>
              <a:off x="1067" y="2750"/>
              <a:ext cx="634" cy="250"/>
            </a:xfrm>
            <a:prstGeom prst="rect">
              <a:avLst/>
            </a:prstGeom>
            <a:noFill/>
            <a:ln w="9525">
              <a:noFill/>
              <a:miter lim="800000"/>
            </a:ln>
            <a:effectLst/>
          </p:spPr>
          <p:txBody>
            <a:bodyPr>
              <a:spAutoFit/>
            </a:bodyPr>
            <a:lstStyle/>
            <a:p>
              <a:pPr>
                <a:defRPr/>
              </a:pPr>
              <a:r>
                <a:rPr lang="en-US" altLang="zh-CN" sz="2000" i="1">
                  <a:effectLst>
                    <a:outerShdw blurRad="38100" dist="38100" dir="2700000" algn="tl">
                      <a:srgbClr val="C0C0C0"/>
                    </a:outerShdw>
                  </a:effectLst>
                  <a:latin typeface="Verdana" panose="020B0604030504040204" pitchFamily="34" charset="0"/>
                  <a:ea typeface="宋体" panose="02010600030101010101" pitchFamily="2" charset="-122"/>
                </a:rPr>
                <a:t>D</a:t>
              </a:r>
              <a:r>
                <a:rPr lang="el-GR" altLang="zh-CN" sz="2000" baseline="-25000">
                  <a:effectLst>
                    <a:outerShdw blurRad="38100" dist="38100" dir="2700000" algn="tl">
                      <a:srgbClr val="C0C0C0"/>
                    </a:outerShdw>
                  </a:effectLst>
                  <a:latin typeface="Verdana" panose="020B0604030504040204" pitchFamily="34" charset="0"/>
                  <a:ea typeface="宋体" panose="02010600030101010101" pitchFamily="2" charset="-122"/>
                </a:rPr>
                <a:t>3</a:t>
              </a:r>
              <a:r>
                <a:rPr lang="en-US" altLang="zh-CN" sz="2000" i="1">
                  <a:effectLst>
                    <a:outerShdw blurRad="38100" dist="38100" dir="2700000" algn="tl">
                      <a:srgbClr val="C0C0C0"/>
                    </a:outerShdw>
                  </a:effectLst>
                  <a:latin typeface="Verdana" panose="020B0604030504040204" pitchFamily="34" charset="0"/>
                  <a:ea typeface="宋体" panose="02010600030101010101" pitchFamily="2" charset="-122"/>
                </a:rPr>
                <a:t>&gt;D</a:t>
              </a:r>
              <a:r>
                <a:rPr lang="en-US" altLang="zh-CN" sz="2000" baseline="-25000">
                  <a:effectLst>
                    <a:outerShdw blurRad="38100" dist="38100" dir="2700000" algn="tl">
                      <a:srgbClr val="C0C0C0"/>
                    </a:outerShdw>
                  </a:effectLst>
                  <a:latin typeface="Verdana" panose="020B0604030504040204" pitchFamily="34" charset="0"/>
                  <a:ea typeface="宋体" panose="02010600030101010101" pitchFamily="2" charset="-122"/>
                </a:rPr>
                <a:t>1</a:t>
              </a:r>
              <a:endParaRPr lang="en-US" altLang="zh-CN" sz="1400" baseline="-25000">
                <a:latin typeface="Verdana" panose="020B0604030504040204" pitchFamily="34" charset="0"/>
                <a:ea typeface="宋体" panose="02010600030101010101" pitchFamily="2" charset="-122"/>
              </a:endParaRPr>
            </a:p>
          </p:txBody>
        </p:sp>
        <p:sp>
          <p:nvSpPr>
            <p:cNvPr id="29" name="Text Box 34"/>
            <p:cNvSpPr txBox="1">
              <a:spLocks noChangeArrowheads="1"/>
            </p:cNvSpPr>
            <p:nvPr/>
          </p:nvSpPr>
          <p:spPr bwMode="auto">
            <a:xfrm>
              <a:off x="1837" y="2953"/>
              <a:ext cx="634" cy="250"/>
            </a:xfrm>
            <a:prstGeom prst="rect">
              <a:avLst/>
            </a:prstGeom>
            <a:noFill/>
            <a:ln w="9525">
              <a:noFill/>
              <a:miter lim="800000"/>
            </a:ln>
            <a:effectLst/>
          </p:spPr>
          <p:txBody>
            <a:bodyPr>
              <a:spAutoFit/>
            </a:bodyPr>
            <a:lstStyle/>
            <a:p>
              <a:pPr>
                <a:defRPr/>
              </a:pPr>
              <a:r>
                <a:rPr lang="en-US" altLang="zh-CN" sz="2000" i="1">
                  <a:effectLst>
                    <a:outerShdw blurRad="38100" dist="38100" dir="2700000" algn="tl">
                      <a:srgbClr val="C0C0C0"/>
                    </a:outerShdw>
                  </a:effectLst>
                  <a:latin typeface="Verdana" panose="020B0604030504040204" pitchFamily="34" charset="0"/>
                  <a:ea typeface="宋体" panose="02010600030101010101" pitchFamily="2" charset="-122"/>
                </a:rPr>
                <a:t>D</a:t>
              </a:r>
              <a:r>
                <a:rPr lang="el-GR" altLang="zh-CN" sz="2000" baseline="-25000">
                  <a:effectLst>
                    <a:outerShdw blurRad="38100" dist="38100" dir="2700000" algn="tl">
                      <a:srgbClr val="C0C0C0"/>
                    </a:outerShdw>
                  </a:effectLst>
                  <a:latin typeface="Verdana" panose="020B0604030504040204" pitchFamily="34" charset="0"/>
                  <a:ea typeface="宋体" panose="02010600030101010101" pitchFamily="2" charset="-122"/>
                </a:rPr>
                <a:t>3</a:t>
              </a:r>
              <a:r>
                <a:rPr lang="en-US" altLang="zh-CN" sz="2000" i="1">
                  <a:effectLst>
                    <a:outerShdw blurRad="38100" dist="38100" dir="2700000" algn="tl">
                      <a:srgbClr val="C0C0C0"/>
                    </a:outerShdw>
                  </a:effectLst>
                  <a:latin typeface="Verdana" panose="020B0604030504040204" pitchFamily="34" charset="0"/>
                  <a:ea typeface="宋体" panose="02010600030101010101" pitchFamily="2" charset="-122"/>
                </a:rPr>
                <a:t>&gt;D</a:t>
              </a:r>
              <a:r>
                <a:rPr lang="en-US" altLang="zh-CN" sz="2000" baseline="-25000">
                  <a:effectLst>
                    <a:outerShdw blurRad="38100" dist="38100" dir="2700000" algn="tl">
                      <a:srgbClr val="C0C0C0"/>
                    </a:outerShdw>
                  </a:effectLst>
                  <a:latin typeface="Verdana" panose="020B0604030504040204" pitchFamily="34" charset="0"/>
                  <a:ea typeface="宋体" panose="02010600030101010101" pitchFamily="2" charset="-122"/>
                </a:rPr>
                <a:t>2</a:t>
              </a:r>
              <a:endParaRPr lang="en-US" altLang="zh-CN" sz="1400" baseline="-25000">
                <a:latin typeface="Verdana" panose="020B0604030504040204" pitchFamily="34" charset="0"/>
                <a:ea typeface="宋体" panose="02010600030101010101" pitchFamily="2" charset="-122"/>
              </a:endParaRPr>
            </a:p>
          </p:txBody>
        </p:sp>
        <p:sp>
          <p:nvSpPr>
            <p:cNvPr id="30" name="Text Box 35"/>
            <p:cNvSpPr txBox="1">
              <a:spLocks noChangeArrowheads="1"/>
            </p:cNvSpPr>
            <p:nvPr/>
          </p:nvSpPr>
          <p:spPr bwMode="auto">
            <a:xfrm>
              <a:off x="2381" y="2681"/>
              <a:ext cx="634" cy="250"/>
            </a:xfrm>
            <a:prstGeom prst="rect">
              <a:avLst/>
            </a:prstGeom>
            <a:noFill/>
            <a:ln w="9525">
              <a:noFill/>
              <a:miter lim="800000"/>
            </a:ln>
            <a:effectLst/>
          </p:spPr>
          <p:txBody>
            <a:bodyPr>
              <a:spAutoFit/>
            </a:bodyPr>
            <a:lstStyle/>
            <a:p>
              <a:pPr>
                <a:defRPr/>
              </a:pPr>
              <a:r>
                <a:rPr lang="en-US" altLang="zh-CN" sz="2000" i="1">
                  <a:effectLst>
                    <a:outerShdw blurRad="38100" dist="38100" dir="2700000" algn="tl">
                      <a:srgbClr val="C0C0C0"/>
                    </a:outerShdw>
                  </a:effectLst>
                  <a:latin typeface="Verdana" panose="020B0604030504040204" pitchFamily="34" charset="0"/>
                  <a:ea typeface="宋体" panose="02010600030101010101" pitchFamily="2" charset="-122"/>
                </a:rPr>
                <a:t>D</a:t>
              </a:r>
              <a:r>
                <a:rPr lang="el-GR" altLang="zh-CN" sz="2000" baseline="-25000">
                  <a:effectLst>
                    <a:outerShdw blurRad="38100" dist="38100" dir="2700000" algn="tl">
                      <a:srgbClr val="C0C0C0"/>
                    </a:outerShdw>
                  </a:effectLst>
                  <a:latin typeface="Verdana" panose="020B0604030504040204" pitchFamily="34" charset="0"/>
                  <a:ea typeface="宋体" panose="02010600030101010101" pitchFamily="2" charset="-122"/>
                </a:rPr>
                <a:t>2</a:t>
              </a:r>
              <a:r>
                <a:rPr lang="en-US" altLang="zh-CN" sz="2000" i="1">
                  <a:effectLst>
                    <a:outerShdw blurRad="38100" dist="38100" dir="2700000" algn="tl">
                      <a:srgbClr val="C0C0C0"/>
                    </a:outerShdw>
                  </a:effectLst>
                  <a:latin typeface="Verdana" panose="020B0604030504040204" pitchFamily="34" charset="0"/>
                  <a:ea typeface="宋体" panose="02010600030101010101" pitchFamily="2" charset="-122"/>
                </a:rPr>
                <a:t>&gt;D</a:t>
              </a:r>
              <a:r>
                <a:rPr lang="en-US" altLang="zh-CN" sz="2000" baseline="-25000">
                  <a:effectLst>
                    <a:outerShdw blurRad="38100" dist="38100" dir="2700000" algn="tl">
                      <a:srgbClr val="C0C0C0"/>
                    </a:outerShdw>
                  </a:effectLst>
                  <a:latin typeface="Verdana" panose="020B0604030504040204" pitchFamily="34" charset="0"/>
                  <a:ea typeface="宋体" panose="02010600030101010101" pitchFamily="2" charset="-122"/>
                </a:rPr>
                <a:t>3</a:t>
              </a:r>
              <a:endParaRPr lang="en-US" altLang="zh-CN" sz="1400" baseline="-25000">
                <a:latin typeface="Verdana" panose="020B0604030504040204" pitchFamily="34" charset="0"/>
                <a:ea typeface="宋体" panose="02010600030101010101" pitchFamily="2" charset="-122"/>
              </a:endParaRPr>
            </a:p>
          </p:txBody>
        </p:sp>
        <p:sp>
          <p:nvSpPr>
            <p:cNvPr id="31" name="Text Box 36"/>
            <p:cNvSpPr txBox="1">
              <a:spLocks noChangeArrowheads="1"/>
            </p:cNvSpPr>
            <p:nvPr/>
          </p:nvSpPr>
          <p:spPr bwMode="auto">
            <a:xfrm>
              <a:off x="2381" y="1616"/>
              <a:ext cx="634" cy="250"/>
            </a:xfrm>
            <a:prstGeom prst="rect">
              <a:avLst/>
            </a:prstGeom>
            <a:noFill/>
            <a:ln w="9525">
              <a:noFill/>
              <a:miter lim="800000"/>
            </a:ln>
            <a:effectLst/>
          </p:spPr>
          <p:txBody>
            <a:bodyPr>
              <a:spAutoFit/>
            </a:bodyPr>
            <a:lstStyle/>
            <a:p>
              <a:pPr>
                <a:defRPr/>
              </a:pPr>
              <a:r>
                <a:rPr lang="en-US" altLang="zh-CN" sz="2000" i="1" dirty="0">
                  <a:effectLst>
                    <a:outerShdw blurRad="38100" dist="38100" dir="2700000" algn="tl">
                      <a:srgbClr val="C0C0C0"/>
                    </a:outerShdw>
                  </a:effectLst>
                  <a:latin typeface="Verdana" panose="020B0604030504040204" pitchFamily="34" charset="0"/>
                  <a:ea typeface="宋体" panose="02010600030101010101" pitchFamily="2" charset="-122"/>
                </a:rPr>
                <a:t>D</a:t>
              </a:r>
              <a:r>
                <a:rPr lang="el-GR" altLang="zh-CN" sz="2000" baseline="-25000" dirty="0">
                  <a:effectLst>
                    <a:outerShdw blurRad="38100" dist="38100" dir="2700000" algn="tl">
                      <a:srgbClr val="C0C0C0"/>
                    </a:outerShdw>
                  </a:effectLst>
                  <a:latin typeface="Verdana" panose="020B0604030504040204" pitchFamily="34" charset="0"/>
                  <a:ea typeface="宋体" panose="02010600030101010101" pitchFamily="2" charset="-122"/>
                </a:rPr>
                <a:t>2</a:t>
              </a:r>
              <a:r>
                <a:rPr lang="en-US" altLang="zh-CN" sz="2000" i="1" dirty="0">
                  <a:effectLst>
                    <a:outerShdw blurRad="38100" dist="38100" dir="2700000" algn="tl">
                      <a:srgbClr val="C0C0C0"/>
                    </a:outerShdw>
                  </a:effectLst>
                  <a:latin typeface="Verdana" panose="020B0604030504040204" pitchFamily="34" charset="0"/>
                  <a:ea typeface="宋体" panose="02010600030101010101" pitchFamily="2" charset="-122"/>
                </a:rPr>
                <a:t>&gt;D</a:t>
              </a:r>
              <a:r>
                <a:rPr lang="en-US" altLang="zh-CN" sz="2000" baseline="-25000" dirty="0">
                  <a:effectLst>
                    <a:outerShdw blurRad="38100" dist="38100" dir="2700000" algn="tl">
                      <a:srgbClr val="C0C0C0"/>
                    </a:outerShdw>
                  </a:effectLst>
                  <a:latin typeface="Verdana" panose="020B0604030504040204" pitchFamily="34" charset="0"/>
                  <a:ea typeface="宋体" panose="02010600030101010101" pitchFamily="2" charset="-122"/>
                </a:rPr>
                <a:t>1</a:t>
              </a:r>
              <a:endParaRPr lang="en-US" altLang="zh-CN" sz="1400" baseline="-25000" dirty="0">
                <a:latin typeface="Verdana" panose="020B0604030504040204" pitchFamily="34" charset="0"/>
                <a:ea typeface="宋体" panose="02010600030101010101" pitchFamily="2" charset="-122"/>
              </a:endParaRPr>
            </a:p>
          </p:txBody>
        </p:sp>
      </p:grpSp>
      <p:graphicFrame>
        <p:nvGraphicFramePr>
          <p:cNvPr id="32" name="Object 37"/>
          <p:cNvGraphicFramePr/>
          <p:nvPr/>
        </p:nvGraphicFramePr>
        <p:xfrm>
          <a:off x="1003390" y="2792017"/>
          <a:ext cx="4038600" cy="622300"/>
        </p:xfrm>
        <a:graphic>
          <a:graphicData uri="http://schemas.openxmlformats.org/presentationml/2006/ole">
            <mc:AlternateContent xmlns:mc="http://schemas.openxmlformats.org/markup-compatibility/2006">
              <mc:Choice xmlns:v="urn:schemas-microsoft-com:vml" Requires="v">
                <p:oleObj spid="_x0000_s2233" r:id="rId5" imgW="2551430" imgH="393700" progId="Equation.3">
                  <p:embed/>
                </p:oleObj>
              </mc:Choice>
              <mc:Fallback>
                <p:oleObj r:id="rId5" imgW="2551430" imgH="393700" progId="Equation.3">
                  <p:embed/>
                  <p:pic>
                    <p:nvPicPr>
                      <p:cNvPr id="0" name="Object 37"/>
                      <p:cNvPicPr>
                        <a:picLocks noGrp="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390" y="2792017"/>
                        <a:ext cx="4038600" cy="62230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More Dimensional Features</a:t>
            </a:r>
          </a:p>
        </p:txBody>
      </p:sp>
      <p:sp>
        <p:nvSpPr>
          <p:cNvPr id="33795" name="Rectangle 3"/>
          <p:cNvSpPr>
            <a:spLocks noGrp="1" noChangeArrowheads="1"/>
          </p:cNvSpPr>
          <p:nvPr>
            <p:ph idx="1"/>
          </p:nvPr>
        </p:nvSpPr>
        <p:spPr>
          <a:xfrm>
            <a:off x="550007" y="1236344"/>
            <a:ext cx="11189412" cy="4778375"/>
          </a:xfrm>
        </p:spPr>
        <p:txBody>
          <a:bodyPr>
            <a:normAutofit/>
          </a:bodyPr>
          <a:lstStyle/>
          <a:p>
            <a:pPr marL="361950" indent="-361950" eaLnBrk="1" hangingPunct="1">
              <a:lnSpc>
                <a:spcPct val="150000"/>
              </a:lnSpc>
              <a:buClr>
                <a:srgbClr val="FF0000"/>
              </a:buClr>
              <a:buFont typeface="Wingdings" panose="05000000000000000000" pitchFamily="2" charset="2"/>
              <a:buChar char="p"/>
            </a:pPr>
            <a:r>
              <a:rPr lang="en-US" altLang="zh-CN" dirty="0">
                <a:ea typeface="宋体" panose="02010600030101010101" pitchFamily="2" charset="-122"/>
              </a:rPr>
              <a:t>Problems:</a:t>
            </a:r>
          </a:p>
          <a:p>
            <a:pPr lvl="1" eaLnBrk="1" hangingPunct="1">
              <a:lnSpc>
                <a:spcPct val="150000"/>
              </a:lnSpc>
              <a:buClr>
                <a:srgbClr val="FF0000"/>
              </a:buClr>
              <a:buFont typeface="Wingdings" panose="05000000000000000000" pitchFamily="2" charset="2"/>
              <a:buChar char="p"/>
            </a:pPr>
            <a:r>
              <a:rPr lang="en-US" altLang="zh-CN" sz="2000" dirty="0">
                <a:ea typeface="宋体" panose="02010600030101010101" pitchFamily="2" charset="-122"/>
              </a:rPr>
              <a:t>Not all of features are discriminating!</a:t>
            </a:r>
          </a:p>
          <a:p>
            <a:pPr lvl="1" eaLnBrk="1" hangingPunct="1">
              <a:lnSpc>
                <a:spcPct val="150000"/>
              </a:lnSpc>
              <a:buClr>
                <a:srgbClr val="FF0000"/>
              </a:buClr>
              <a:buFont typeface="Wingdings" panose="05000000000000000000" pitchFamily="2" charset="2"/>
              <a:buChar char="p"/>
            </a:pPr>
            <a:r>
              <a:rPr lang="en-US" altLang="zh-CN" sz="2000" dirty="0">
                <a:ea typeface="宋体" panose="02010600030101010101" pitchFamily="2" charset="-122"/>
              </a:rPr>
              <a:t>Using more features requires exponentially more data.</a:t>
            </a:r>
          </a:p>
          <a:p>
            <a:pPr marL="457200" lvl="1" indent="0" eaLnBrk="1" hangingPunct="1">
              <a:lnSpc>
                <a:spcPct val="150000"/>
              </a:lnSpc>
              <a:buClr>
                <a:srgbClr val="FF0000"/>
              </a:buClr>
              <a:buNone/>
            </a:pPr>
            <a:endParaRPr lang="en-US" altLang="zh-CN" sz="2000" dirty="0">
              <a:ea typeface="宋体" panose="02010600030101010101" pitchFamily="2" charset="-122"/>
            </a:endParaRPr>
          </a:p>
          <a:p>
            <a:pPr marL="361950" indent="-361950" eaLnBrk="1" hangingPunct="1">
              <a:lnSpc>
                <a:spcPct val="150000"/>
              </a:lnSpc>
              <a:buClr>
                <a:srgbClr val="FF0000"/>
              </a:buClr>
              <a:buFont typeface="Wingdings" panose="05000000000000000000" pitchFamily="2" charset="2"/>
              <a:buChar char="p"/>
            </a:pPr>
            <a:r>
              <a:rPr lang="en-US" altLang="zh-CN" dirty="0">
                <a:ea typeface="宋体" panose="02010600030101010101" pitchFamily="2" charset="-122"/>
              </a:rPr>
              <a:t>Feature selection: Select a subset of features that are most discriminative</a:t>
            </a:r>
            <a:r>
              <a:rPr lang="en-US" altLang="zh-CN" sz="2800" dirty="0">
                <a:ea typeface="宋体" panose="02010600030101010101" pitchFamily="2" charset="-122"/>
              </a:rPr>
              <a:t>.</a:t>
            </a:r>
          </a:p>
        </p:txBody>
      </p:sp>
      <p:sp>
        <p:nvSpPr>
          <p:cNvPr id="2" name="灯片编号占位符 1"/>
          <p:cNvSpPr>
            <a:spLocks noGrp="1"/>
          </p:cNvSpPr>
          <p:nvPr>
            <p:ph type="sldNum" sz="quarter" idx="12"/>
          </p:nvPr>
        </p:nvSpPr>
        <p:spPr/>
        <p:txBody>
          <a:bodyPr/>
          <a:lstStyle/>
          <a:p>
            <a:fld id="{48F63A3B-78C7-47BE-AE5E-E10140E04643}" type="slidenum">
              <a:rPr lang="en-US" smtClean="0"/>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Feature Selection</a:t>
            </a:r>
          </a:p>
        </p:txBody>
      </p:sp>
      <p:sp>
        <p:nvSpPr>
          <p:cNvPr id="2" name="灯片编号占位符 1"/>
          <p:cNvSpPr>
            <a:spLocks noGrp="1"/>
          </p:cNvSpPr>
          <p:nvPr>
            <p:ph type="sldNum" sz="quarter" idx="12"/>
          </p:nvPr>
        </p:nvSpPr>
        <p:spPr/>
        <p:txBody>
          <a:bodyPr/>
          <a:lstStyle/>
          <a:p>
            <a:fld id="{48F63A3B-78C7-47BE-AE5E-E10140E04643}" type="slidenum">
              <a:rPr lang="en-US" smtClean="0"/>
              <a:t>18</a:t>
            </a:fld>
            <a:endParaRPr lang="en-US" dirty="0"/>
          </a:p>
        </p:txBody>
      </p:sp>
      <p:sp>
        <p:nvSpPr>
          <p:cNvPr id="4" name="Rectangle 3"/>
          <p:cNvSpPr>
            <a:spLocks noGrp="1" noChangeArrowheads="1"/>
          </p:cNvSpPr>
          <p:nvPr>
            <p:ph idx="1"/>
          </p:nvPr>
        </p:nvSpPr>
        <p:spPr>
          <a:xfrm>
            <a:off x="457200" y="1333500"/>
            <a:ext cx="11381874" cy="5524500"/>
          </a:xfrm>
        </p:spPr>
        <p:txBody>
          <a:bodyPr/>
          <a:lstStyle/>
          <a:p>
            <a:pPr marL="361950" indent="-361950" eaLnBrk="1" hangingPunct="1">
              <a:buClr>
                <a:srgbClr val="FF0000"/>
              </a:buClr>
              <a:buFont typeface="Wingdings" panose="05000000000000000000" pitchFamily="2" charset="2"/>
              <a:buChar char="p"/>
            </a:pPr>
            <a:r>
              <a:rPr lang="en-US" altLang="zh-CN" dirty="0">
                <a:ea typeface="宋体" panose="02010600030101010101" pitchFamily="2" charset="-122"/>
              </a:rPr>
              <a:t>Features which show less overlap between classes are more discriminative.</a:t>
            </a:r>
          </a:p>
          <a:p>
            <a:pPr marL="361950" indent="-361950" eaLnBrk="1" hangingPunct="1">
              <a:buClr>
                <a:srgbClr val="FF0000"/>
              </a:buClr>
              <a:buFont typeface="Wingdings" panose="05000000000000000000" pitchFamily="2" charset="2"/>
              <a:buChar char="p"/>
            </a:pPr>
            <a:r>
              <a:rPr lang="en-US" altLang="zh-CN" dirty="0">
                <a:ea typeface="宋体" panose="02010600030101010101" pitchFamily="2" charset="-122"/>
              </a:rPr>
              <a:t>A simple measure for class separability is:</a:t>
            </a:r>
          </a:p>
          <a:p>
            <a:pPr marL="361950" indent="-361950" eaLnBrk="1" hangingPunct="1">
              <a:buFontTx/>
              <a:buNone/>
            </a:pPr>
            <a:endParaRPr lang="zh-CN" altLang="en-US" dirty="0">
              <a:ea typeface="宋体" panose="02010600030101010101" pitchFamily="2" charset="-122"/>
            </a:endParaRPr>
          </a:p>
        </p:txBody>
      </p:sp>
      <p:pic>
        <p:nvPicPr>
          <p:cNvPr id="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120" y="4450123"/>
            <a:ext cx="4478337"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2803" y="4488791"/>
            <a:ext cx="42259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文本框 2"/>
              <p:cNvSpPr txBox="1"/>
              <p:nvPr/>
            </p:nvSpPr>
            <p:spPr>
              <a:xfrm>
                <a:off x="2420622" y="2938192"/>
                <a:ext cx="6557123" cy="9816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bet</m:t>
                          </m:r>
                          <m:r>
                            <a:rPr lang="en-US" altLang="zh-CN" i="1">
                              <a:latin typeface="Cambria Math" panose="02040503050406030204" pitchFamily="18" charset="0"/>
                            </a:rPr>
                            <m:t>𝑤𝑒𝑒𝑛</m:t>
                          </m:r>
                          <m:r>
                            <a:rPr lang="en-US" altLang="zh-CN" i="1">
                              <a:latin typeface="Cambria Math" panose="02040503050406030204" pitchFamily="18" charset="0"/>
                            </a:rPr>
                            <m:t> </m:t>
                          </m:r>
                          <m:r>
                            <a:rPr lang="en-US" altLang="zh-CN" i="1">
                              <a:latin typeface="Cambria Math" panose="02040503050406030204" pitchFamily="18" charset="0"/>
                            </a:rPr>
                            <m:t>𝑠𝑐𝑎𝑡𝑡𝑒𝑟</m:t>
                          </m:r>
                        </m:num>
                        <m:den>
                          <m:r>
                            <a:rPr lang="en-US" altLang="zh-CN" i="1">
                              <a:latin typeface="Cambria Math" panose="02040503050406030204" pitchFamily="18" charset="0"/>
                            </a:rPr>
                            <m:t>𝑤𝑖𝑡h𝑖𝑛</m:t>
                          </m:r>
                          <m:r>
                            <a:rPr lang="en-US" altLang="zh-CN" i="1">
                              <a:latin typeface="Cambria Math" panose="02040503050406030204" pitchFamily="18" charset="0"/>
                            </a:rPr>
                            <m:t> </m:t>
                          </m:r>
                          <m:r>
                            <a:rPr lang="en-US" altLang="zh-CN" i="1">
                              <a:latin typeface="Cambria Math" panose="02040503050406030204" pitchFamily="18" charset="0"/>
                            </a:rPr>
                            <m:t>𝑠𝑐𝑎𝑡𝑡𝑒𝑟</m:t>
                          </m:r>
                        </m:den>
                      </m:f>
                      <m:r>
                        <m:rPr>
                          <m:nor/>
                        </m:rPr>
                        <a:rPr lang="en-US" altLang="zh-CN" dirty="0">
                          <a:latin typeface="Cambria Math" panose="02040503050406030204" pitchFamily="18" charset="0"/>
                        </a:rPr>
                        <m:t> =</m:t>
                      </m:r>
                      <m:f>
                        <m:fPr>
                          <m:ctrlPr>
                            <a:rPr lang="en-US" altLang="zh-CN" i="1" dirty="0" smtClean="0">
                              <a:latin typeface="Cambria Math" panose="02040503050406030204" pitchFamily="18" charset="0"/>
                            </a:rPr>
                          </m:ctrlPr>
                        </m:fPr>
                        <m:num>
                          <m:sSup>
                            <m:sSupPr>
                              <m:ctrlPr>
                                <a:rPr lang="en-US" altLang="zh-CN" b="0" i="1" dirty="0" smtClean="0">
                                  <a:latin typeface="Cambria Math" panose="02040503050406030204" pitchFamily="18" charset="0"/>
                                </a:rPr>
                              </m:ctrlPr>
                            </m:sSupPr>
                            <m:e>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i="1" dirty="0">
                                      <a:latin typeface="Cambria Math" panose="02040503050406030204" pitchFamily="18" charset="0"/>
                                    </a:rPr>
                                    <m:t>𝑗</m:t>
                                  </m:r>
                                </m:sub>
                              </m:sSub>
                              <m:r>
                                <a:rPr lang="en-US" altLang="zh-CN" i="1" dirty="0">
                                  <a:latin typeface="Cambria Math" panose="02040503050406030204" pitchFamily="18" charset="0"/>
                                </a:rPr>
                                <m:t>)</m:t>
                              </m:r>
                            </m:e>
                            <m:sup>
                              <m:r>
                                <a:rPr lang="en-US" altLang="zh-CN" b="0" i="1" dirty="0" smtClean="0">
                                  <a:latin typeface="Cambria Math" panose="02040503050406030204" pitchFamily="18" charset="0"/>
                                </a:rPr>
                                <m:t>2</m:t>
                              </m:r>
                            </m:sup>
                          </m:sSup>
                        </m:num>
                        <m:den>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𝑁</m:t>
                                      </m:r>
                                    </m:e>
                                    <m:sub>
                                      <m:r>
                                        <a:rPr lang="en-US" altLang="zh-CN" b="0" i="1" dirty="0" smtClean="0">
                                          <a:latin typeface="Cambria Math" panose="02040503050406030204" pitchFamily="18" charset="0"/>
                                        </a:rPr>
                                        <m:t>𝑖</m:t>
                                      </m:r>
                                    </m:sub>
                                  </m:sSub>
                                </m:den>
                              </m:f>
                              <m:nary>
                                <m:naryPr>
                                  <m:chr m:val="∑"/>
                                  <m:supHide m:val="on"/>
                                  <m:ctrlPr>
                                    <a:rPr lang="en-US" altLang="zh-CN" b="0" i="1" dirty="0" smtClean="0">
                                      <a:latin typeface="Cambria Math" panose="02040503050406030204" pitchFamily="18" charset="0"/>
                                    </a:rPr>
                                  </m:ctrlPr>
                                </m:naryPr>
                                <m:sub>
                                  <m:r>
                                    <m:rPr>
                                      <m:brk m:alnAt="7"/>
                                    </m:rPr>
                                    <a:rPr lang="en-US" altLang="zh-CN" b="0" i="1" dirty="0" smtClean="0">
                                      <a:latin typeface="Cambria Math" panose="02040503050406030204" pitchFamily="18" charset="0"/>
                                    </a:rPr>
                                    <m:t>𝑥</m:t>
                                  </m:r>
                                  <m: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𝑤</m:t>
                                      </m:r>
                                    </m:e>
                                    <m:sub>
                                      <m:r>
                                        <a:rPr lang="en-US" altLang="zh-CN" b="0" i="1" dirty="0" smtClean="0">
                                          <a:latin typeface="Cambria Math" panose="02040503050406030204" pitchFamily="18" charset="0"/>
                                          <a:ea typeface="Cambria Math" panose="02040503050406030204" pitchFamily="18" charset="0"/>
                                        </a:rPr>
                                        <m:t>𝑖</m:t>
                                      </m:r>
                                    </m:sub>
                                  </m:sSub>
                                </m:sub>
                                <m:sup/>
                                <m:e>
                                  <m:sSup>
                                    <m:sSupPr>
                                      <m:ctrlPr>
                                        <a:rPr lang="en-US" altLang="zh-CN" b="0" i="1" dirty="0" smtClean="0">
                                          <a:latin typeface="Cambria Math" panose="02040503050406030204" pitchFamily="18" charset="0"/>
                                        </a:rPr>
                                      </m:ctrlPr>
                                    </m:sSupPr>
                                    <m:e>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e>
                                    <m:sup>
                                      <m:r>
                                        <a:rPr lang="en-US" altLang="zh-CN" b="0" i="1" dirty="0" smtClean="0">
                                          <a:latin typeface="Cambria Math" panose="02040503050406030204" pitchFamily="18" charset="0"/>
                                        </a:rPr>
                                        <m:t>2</m:t>
                                      </m:r>
                                    </m:sup>
                                  </m:sSup>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𝑁</m:t>
                                          </m:r>
                                        </m:e>
                                        <m:sub>
                                          <m:r>
                                            <a:rPr lang="en-US" altLang="zh-CN" b="0" i="1" dirty="0" smtClean="0">
                                              <a:latin typeface="Cambria Math" panose="02040503050406030204" pitchFamily="18" charset="0"/>
                                            </a:rPr>
                                            <m:t>𝑗</m:t>
                                          </m:r>
                                        </m:sub>
                                      </m:sSub>
                                    </m:den>
                                  </m:f>
                                  <m:nary>
                                    <m:naryPr>
                                      <m:chr m:val="∑"/>
                                      <m:limLoc m:val="subSup"/>
                                      <m:supHide m:val="on"/>
                                      <m:ctrlPr>
                                        <a:rPr lang="en-US" altLang="zh-CN" b="0" i="1" dirty="0" smtClean="0">
                                          <a:latin typeface="Cambria Math" panose="02040503050406030204" pitchFamily="18" charset="0"/>
                                        </a:rPr>
                                      </m:ctrlPr>
                                    </m:naryPr>
                                    <m:sub>
                                      <m:r>
                                        <m:rPr>
                                          <m:brk m:alnAt="9"/>
                                        </m:rPr>
                                        <a:rPr lang="en-US" altLang="zh-CN" b="0" i="1" dirty="0" smtClean="0">
                                          <a:latin typeface="Cambria Math" panose="02040503050406030204" pitchFamily="18" charset="0"/>
                                        </a:rPr>
                                        <m:t>𝑦</m:t>
                                      </m:r>
                                      <m: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𝑤</m:t>
                                          </m:r>
                                        </m:e>
                                        <m:sub>
                                          <m:r>
                                            <a:rPr lang="en-US" altLang="zh-CN" b="0" i="1" dirty="0" smtClean="0">
                                              <a:latin typeface="Cambria Math" panose="02040503050406030204" pitchFamily="18" charset="0"/>
                                              <a:ea typeface="Cambria Math" panose="02040503050406030204" pitchFamily="18" charset="0"/>
                                            </a:rPr>
                                            <m:t>𝑗</m:t>
                                          </m:r>
                                        </m:sub>
                                      </m:sSub>
                                    </m:sub>
                                    <m:sup/>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b="0" i="1" dirty="0" smtClean="0">
                                                  <a:latin typeface="Cambria Math" panose="02040503050406030204" pitchFamily="18" charset="0"/>
                                                </a:rPr>
                                                <m:t>𝑗</m:t>
                                              </m:r>
                                            </m:sub>
                                          </m:sSub>
                                          <m:r>
                                            <a:rPr lang="en-US" altLang="zh-CN" b="0" i="1" dirty="0" smtClean="0">
                                              <a:latin typeface="Cambria Math" panose="02040503050406030204" pitchFamily="18" charset="0"/>
                                            </a:rPr>
                                            <m:t>)</m:t>
                                          </m:r>
                                        </m:e>
                                        <m:sup>
                                          <m:r>
                                            <a:rPr lang="en-US" altLang="zh-CN" b="0" i="1" dirty="0" smtClean="0">
                                              <a:latin typeface="Cambria Math" panose="02040503050406030204" pitchFamily="18" charset="0"/>
                                            </a:rPr>
                                            <m:t>2</m:t>
                                          </m:r>
                                        </m:sup>
                                      </m:sSup>
                                    </m:e>
                                  </m:nary>
                                </m:e>
                              </m:nary>
                              <m:r>
                                <a:rPr lang="en-US" altLang="zh-CN" b="0" i="1" dirty="0" smtClean="0">
                                  <a:latin typeface="Cambria Math" panose="02040503050406030204" pitchFamily="18" charset="0"/>
                                </a:rPr>
                                <m:t>)</m:t>
                              </m:r>
                            </m:e>
                            <m:sup>
                              <m:r>
                                <a:rPr lang="en-US" altLang="zh-CN" b="0" i="1" dirty="0" smtClean="0">
                                  <a:latin typeface="Cambria Math" panose="02040503050406030204" pitchFamily="18" charset="0"/>
                                </a:rPr>
                                <m:t>1/2</m:t>
                              </m:r>
                            </m:sup>
                          </m:sSup>
                        </m:den>
                      </m:f>
                      <m:r>
                        <m:rPr>
                          <m:nor/>
                        </m:rPr>
                        <a:rPr lang="en-US" altLang="zh-CN" dirty="0">
                          <a:latin typeface="Cambria Math" panose="02040503050406030204" pitchFamily="18" charset="0"/>
                        </a:rPr>
                        <m:t> </m:t>
                      </m:r>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2420622" y="2938192"/>
                <a:ext cx="6557123" cy="981615"/>
              </a:xfrm>
              <a:prstGeom prst="rect">
                <a:avLst/>
              </a:prstGeom>
              <a:blipFill rotWithShape="1">
                <a:blip r:embed="rId5"/>
                <a:stretch>
                  <a:fillRect t="-5" r="2" b="6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Performance of Classifier</a:t>
            </a:r>
          </a:p>
        </p:txBody>
      </p:sp>
      <p:sp>
        <p:nvSpPr>
          <p:cNvPr id="37890" name="Rectangle 3"/>
          <p:cNvSpPr>
            <a:spLocks noGrp="1" noChangeArrowheads="1"/>
          </p:cNvSpPr>
          <p:nvPr>
            <p:ph idx="1"/>
          </p:nvPr>
        </p:nvSpPr>
        <p:spPr>
          <a:xfrm>
            <a:off x="550007" y="1236344"/>
            <a:ext cx="11223982" cy="4778375"/>
          </a:xfrm>
        </p:spPr>
        <p:txBody>
          <a:bodyPr>
            <a:normAutofit/>
          </a:bodyPr>
          <a:lstStyle/>
          <a:p>
            <a:pPr marL="342900" indent="-342900">
              <a:buClr>
                <a:srgbClr val="FF0000"/>
              </a:buClr>
              <a:buFont typeface="Wingdings" panose="05000000000000000000" pitchFamily="2" charset="2"/>
              <a:buChar char="p"/>
            </a:pPr>
            <a:r>
              <a:rPr lang="en-US" altLang="zh-CN" sz="2400" dirty="0">
                <a:ea typeface="宋体" panose="02010600030101010101" pitchFamily="2" charset="-122"/>
              </a:rPr>
              <a:t>Divide the data set into a training set and a test set.</a:t>
            </a:r>
          </a:p>
          <a:p>
            <a:pPr marL="342900" indent="-342900">
              <a:buClr>
                <a:srgbClr val="FF0000"/>
              </a:buClr>
              <a:buFont typeface="Wingdings" panose="05000000000000000000" pitchFamily="2" charset="2"/>
              <a:buChar char="p"/>
            </a:pPr>
            <a:r>
              <a:rPr lang="en-US" altLang="zh-CN" sz="2400" dirty="0">
                <a:ea typeface="宋体" panose="02010600030101010101" pitchFamily="2" charset="-122"/>
              </a:rPr>
              <a:t>The performance of a classifier should be assessed by the classification error on an independent test set. </a:t>
            </a:r>
          </a:p>
          <a:p>
            <a:pPr marL="342900" indent="-342900">
              <a:buClr>
                <a:srgbClr val="FF0000"/>
              </a:buClr>
              <a:buFont typeface="Wingdings" panose="05000000000000000000" pitchFamily="2" charset="2"/>
              <a:buChar char="p"/>
            </a:pPr>
            <a:r>
              <a:rPr lang="en-US" altLang="zh-CN" sz="2400" dirty="0">
                <a:ea typeface="宋体" panose="02010600030101010101" pitchFamily="2" charset="-122"/>
              </a:rPr>
              <a:t>This set should not contain objects that are included in the training set, i.e. the objects that were used to compute the decision boundary.</a:t>
            </a:r>
          </a:p>
          <a:p>
            <a:pPr marL="342900" indent="-342900">
              <a:buClr>
                <a:srgbClr val="FF0000"/>
              </a:buClr>
              <a:buFont typeface="Wingdings" panose="05000000000000000000" pitchFamily="2" charset="2"/>
              <a:buChar char="p"/>
            </a:pPr>
            <a:r>
              <a:rPr lang="en-US" altLang="zh-CN" sz="2400" dirty="0">
                <a:ea typeface="宋体" panose="02010600030101010101" pitchFamily="2" charset="-122"/>
              </a:rPr>
              <a:t>Determine a decision boundary by minimizing the classification error of the </a:t>
            </a:r>
            <a:r>
              <a:rPr lang="en-US" altLang="zh-CN" sz="2400" dirty="0">
                <a:solidFill>
                  <a:srgbClr val="FF0000"/>
                </a:solidFill>
                <a:ea typeface="宋体" panose="02010600030101010101" pitchFamily="2" charset="-122"/>
              </a:rPr>
              <a:t>training set</a:t>
            </a:r>
            <a:r>
              <a:rPr lang="en-US" altLang="zh-CN" sz="2400" dirty="0">
                <a:ea typeface="宋体" panose="02010600030101010101" pitchFamily="2" charset="-122"/>
              </a:rPr>
              <a:t>.</a:t>
            </a:r>
          </a:p>
          <a:p>
            <a:pPr marL="342900" indent="-342900">
              <a:buClr>
                <a:srgbClr val="FF0000"/>
              </a:buClr>
              <a:buFont typeface="Wingdings" panose="05000000000000000000" pitchFamily="2" charset="2"/>
              <a:buChar char="p"/>
            </a:pPr>
            <a:r>
              <a:rPr lang="en-US" altLang="zh-CN" sz="2400" dirty="0">
                <a:ea typeface="宋体" panose="02010600030101010101" pitchFamily="2" charset="-122"/>
              </a:rPr>
              <a:t>Determine the classifier performance by computing the classification error of the </a:t>
            </a:r>
            <a:r>
              <a:rPr lang="en-US" altLang="zh-CN" sz="2400" dirty="0">
                <a:solidFill>
                  <a:srgbClr val="FF0000"/>
                </a:solidFill>
                <a:ea typeface="宋体" panose="02010600030101010101" pitchFamily="2" charset="-122"/>
              </a:rPr>
              <a:t>testing set</a:t>
            </a:r>
            <a:r>
              <a:rPr lang="en-US" altLang="zh-CN" sz="2400" dirty="0">
                <a:ea typeface="宋体" panose="02010600030101010101" pitchFamily="2" charset="-122"/>
              </a:rPr>
              <a:t>.</a:t>
            </a:r>
          </a:p>
        </p:txBody>
      </p:sp>
      <p:sp>
        <p:nvSpPr>
          <p:cNvPr id="2" name="灯片编号占位符 1"/>
          <p:cNvSpPr>
            <a:spLocks noGrp="1"/>
          </p:cNvSpPr>
          <p:nvPr>
            <p:ph type="sldNum" sz="quarter" idx="12"/>
          </p:nvPr>
        </p:nvSpPr>
        <p:spPr/>
        <p:txBody>
          <a:bodyPr/>
          <a:lstStyle/>
          <a:p>
            <a:fld id="{48F63A3B-78C7-47BE-AE5E-E10140E04643}" type="slidenum">
              <a:rPr lang="en-US" smtClean="0"/>
              <a:t>19</a:t>
            </a:fld>
            <a:endParaRPr lang="en-US" dirty="0"/>
          </a:p>
        </p:txBody>
      </p:sp>
      <p:pic>
        <p:nvPicPr>
          <p:cNvPr id="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416" y="4508400"/>
            <a:ext cx="4871583" cy="22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The Basic Idea</a:t>
            </a:r>
            <a:endParaRPr lang="en-GB" altLang="zh-CN" dirty="0">
              <a:ea typeface="宋体" panose="02010600030101010101" pitchFamily="2" charset="-122"/>
            </a:endParaRPr>
          </a:p>
        </p:txBody>
      </p:sp>
      <p:sp>
        <p:nvSpPr>
          <p:cNvPr id="7170" name="Rectangle 3"/>
          <p:cNvSpPr>
            <a:spLocks noGrp="1" noChangeArrowheads="1"/>
          </p:cNvSpPr>
          <p:nvPr>
            <p:ph idx="1"/>
          </p:nvPr>
        </p:nvSpPr>
        <p:spPr>
          <a:xfrm>
            <a:off x="550006" y="1236344"/>
            <a:ext cx="7511484" cy="5238763"/>
          </a:xfrm>
        </p:spPr>
        <p:txBody>
          <a:bodyPr>
            <a:normAutofit lnSpcReduction="10000"/>
          </a:bodyPr>
          <a:lstStyle/>
          <a:p>
            <a:pPr marL="177800" indent="-177800">
              <a:lnSpc>
                <a:spcPct val="90000"/>
              </a:lnSpc>
              <a:buFontTx/>
              <a:buNone/>
            </a:pPr>
            <a:r>
              <a:rPr lang="en-US" altLang="zh-CN" sz="2000" dirty="0">
                <a:solidFill>
                  <a:srgbClr val="800000"/>
                </a:solidFill>
                <a:ea typeface="宋体" panose="02010600030101010101" pitchFamily="2" charset="-122"/>
              </a:rPr>
              <a:t>Object Recognition: Classification &amp; Clustering</a:t>
            </a:r>
          </a:p>
          <a:p>
            <a:pPr marL="177800" indent="-177800">
              <a:lnSpc>
                <a:spcPct val="90000"/>
              </a:lnSpc>
              <a:buFontTx/>
              <a:buNone/>
            </a:pPr>
            <a:endParaRPr lang="en-US" altLang="zh-CN" sz="2000" dirty="0">
              <a:solidFill>
                <a:srgbClr val="990000"/>
              </a:solidFill>
              <a:ea typeface="宋体" panose="02010600030101010101" pitchFamily="2" charset="-122"/>
            </a:endParaRPr>
          </a:p>
          <a:p>
            <a:pPr marL="177800" indent="-177800">
              <a:lnSpc>
                <a:spcPct val="90000"/>
              </a:lnSpc>
              <a:buFontTx/>
              <a:buNone/>
            </a:pPr>
            <a:r>
              <a:rPr lang="en-US" altLang="zh-CN" sz="2000" dirty="0">
                <a:solidFill>
                  <a:srgbClr val="990000"/>
                </a:solidFill>
                <a:ea typeface="宋体" panose="02010600030101010101" pitchFamily="2" charset="-122"/>
              </a:rPr>
              <a:t>Objects</a:t>
            </a:r>
            <a:r>
              <a:rPr lang="en-US" altLang="zh-CN" sz="2000" dirty="0">
                <a:ea typeface="宋体" panose="02010600030101010101" pitchFamily="2" charset="-122"/>
              </a:rPr>
              <a:t> characterized by one or more </a:t>
            </a:r>
            <a:r>
              <a:rPr lang="en-US" altLang="zh-CN" sz="2000" dirty="0">
                <a:solidFill>
                  <a:schemeClr val="accent2"/>
                </a:solidFill>
                <a:ea typeface="宋体" panose="02010600030101010101" pitchFamily="2" charset="-122"/>
              </a:rPr>
              <a:t>features</a:t>
            </a:r>
          </a:p>
          <a:p>
            <a:pPr marL="177800" indent="-177800">
              <a:lnSpc>
                <a:spcPct val="90000"/>
              </a:lnSpc>
              <a:buFontTx/>
              <a:buNone/>
            </a:pPr>
            <a:endParaRPr lang="en-US" altLang="zh-CN" sz="2000" dirty="0">
              <a:ea typeface="宋体" panose="02010600030101010101" pitchFamily="2" charset="-122"/>
            </a:endParaRPr>
          </a:p>
          <a:p>
            <a:pPr marL="177800" indent="-177800">
              <a:lnSpc>
                <a:spcPct val="90000"/>
              </a:lnSpc>
              <a:buFontTx/>
              <a:buNone/>
            </a:pPr>
            <a:r>
              <a:rPr lang="en-US" altLang="zh-CN" sz="2000" dirty="0">
                <a:solidFill>
                  <a:srgbClr val="800000"/>
                </a:solidFill>
                <a:ea typeface="宋体" panose="02010600030101010101" pitchFamily="2" charset="-122"/>
              </a:rPr>
              <a:t>Classification</a:t>
            </a:r>
          </a:p>
          <a:p>
            <a:pPr marL="571500" lvl="1" indent="-228600">
              <a:lnSpc>
                <a:spcPct val="90000"/>
              </a:lnSpc>
            </a:pPr>
            <a:r>
              <a:rPr lang="en-US" altLang="zh-CN" sz="1800" dirty="0">
                <a:ea typeface="宋体" panose="02010600030101010101" pitchFamily="2" charset="-122"/>
              </a:rPr>
              <a:t>Have </a:t>
            </a:r>
            <a:r>
              <a:rPr lang="en-US" altLang="zh-CN" sz="1800" u="sng" dirty="0">
                <a:ea typeface="宋体" panose="02010600030101010101" pitchFamily="2" charset="-122"/>
              </a:rPr>
              <a:t>labels</a:t>
            </a:r>
            <a:r>
              <a:rPr lang="en-US" altLang="zh-CN" sz="1800" dirty="0">
                <a:ea typeface="宋体" panose="02010600030101010101" pitchFamily="2" charset="-122"/>
              </a:rPr>
              <a:t> for some points</a:t>
            </a:r>
          </a:p>
          <a:p>
            <a:pPr marL="571500" lvl="1" indent="-228600">
              <a:lnSpc>
                <a:spcPct val="90000"/>
              </a:lnSpc>
            </a:pPr>
            <a:r>
              <a:rPr lang="en-US" altLang="zh-CN" sz="1800" dirty="0">
                <a:ea typeface="宋体" panose="02010600030101010101" pitchFamily="2" charset="-122"/>
              </a:rPr>
              <a:t>Want a “rule” that will accurately assign labels to new points</a:t>
            </a:r>
          </a:p>
          <a:p>
            <a:pPr marL="571500" lvl="1" indent="-228600">
              <a:lnSpc>
                <a:spcPct val="90000"/>
              </a:lnSpc>
            </a:pPr>
            <a:r>
              <a:rPr lang="en-US" altLang="zh-CN" sz="1800" dirty="0">
                <a:ea typeface="宋体" panose="02010600030101010101" pitchFamily="2" charset="-122"/>
              </a:rPr>
              <a:t>Supervised learning</a:t>
            </a:r>
          </a:p>
          <a:p>
            <a:pPr marL="571500" lvl="1" indent="-228600">
              <a:lnSpc>
                <a:spcPct val="90000"/>
              </a:lnSpc>
            </a:pPr>
            <a:endParaRPr lang="en-US" altLang="zh-CN" sz="1800" dirty="0">
              <a:ea typeface="宋体" panose="02010600030101010101" pitchFamily="2" charset="-122"/>
            </a:endParaRPr>
          </a:p>
          <a:p>
            <a:pPr marL="177800" indent="-177800">
              <a:lnSpc>
                <a:spcPct val="90000"/>
              </a:lnSpc>
              <a:buFontTx/>
              <a:buNone/>
            </a:pPr>
            <a:r>
              <a:rPr lang="en-US" altLang="zh-CN" sz="2000" dirty="0">
                <a:solidFill>
                  <a:srgbClr val="800000"/>
                </a:solidFill>
                <a:ea typeface="宋体" panose="02010600030101010101" pitchFamily="2" charset="-122"/>
              </a:rPr>
              <a:t>Clustering</a:t>
            </a:r>
          </a:p>
          <a:p>
            <a:pPr marL="571500" lvl="1" indent="-228600">
              <a:lnSpc>
                <a:spcPct val="90000"/>
              </a:lnSpc>
            </a:pPr>
            <a:r>
              <a:rPr lang="en-US" altLang="zh-CN" sz="1800" dirty="0">
                <a:ea typeface="宋体" panose="02010600030101010101" pitchFamily="2" charset="-122"/>
              </a:rPr>
              <a:t>No labels</a:t>
            </a:r>
          </a:p>
          <a:p>
            <a:pPr marL="571500" lvl="1" indent="-228600">
              <a:lnSpc>
                <a:spcPct val="90000"/>
              </a:lnSpc>
            </a:pPr>
            <a:r>
              <a:rPr lang="en-US" altLang="zh-CN" sz="1800" dirty="0">
                <a:ea typeface="宋体" panose="02010600030101010101" pitchFamily="2" charset="-122"/>
              </a:rPr>
              <a:t>Group points into clusters based on how “near” they are to one another</a:t>
            </a:r>
          </a:p>
          <a:p>
            <a:pPr marL="571500" lvl="1" indent="-228600">
              <a:lnSpc>
                <a:spcPct val="90000"/>
              </a:lnSpc>
            </a:pPr>
            <a:r>
              <a:rPr lang="en-US" altLang="zh-CN" sz="1800" dirty="0">
                <a:ea typeface="宋体" panose="02010600030101010101" pitchFamily="2" charset="-122"/>
              </a:rPr>
              <a:t>Identify </a:t>
            </a:r>
            <a:r>
              <a:rPr lang="en-US" altLang="zh-CN" sz="1800" u="sng" dirty="0">
                <a:ea typeface="宋体" panose="02010600030101010101" pitchFamily="2" charset="-122"/>
              </a:rPr>
              <a:t>structure</a:t>
            </a:r>
            <a:r>
              <a:rPr lang="en-US" altLang="zh-CN" sz="1800" dirty="0">
                <a:ea typeface="宋体" panose="02010600030101010101" pitchFamily="2" charset="-122"/>
              </a:rPr>
              <a:t> in data</a:t>
            </a:r>
          </a:p>
          <a:p>
            <a:pPr marL="571500" lvl="1" indent="-228600">
              <a:lnSpc>
                <a:spcPct val="90000"/>
              </a:lnSpc>
            </a:pPr>
            <a:r>
              <a:rPr lang="en-US" altLang="zh-CN" sz="1800" dirty="0">
                <a:ea typeface="宋体" panose="02010600030101010101" pitchFamily="2" charset="-122"/>
              </a:rPr>
              <a:t>Unsupervised learning</a:t>
            </a:r>
          </a:p>
        </p:txBody>
      </p:sp>
      <p:sp>
        <p:nvSpPr>
          <p:cNvPr id="2" name="灯片编号占位符 1"/>
          <p:cNvSpPr>
            <a:spLocks noGrp="1"/>
          </p:cNvSpPr>
          <p:nvPr>
            <p:ph type="sldNum" sz="quarter" idx="12"/>
          </p:nvPr>
        </p:nvSpPr>
        <p:spPr>
          <a:xfrm>
            <a:off x="9272452" y="6356350"/>
            <a:ext cx="2743200" cy="365125"/>
          </a:xfrm>
        </p:spPr>
        <p:txBody>
          <a:bodyPr/>
          <a:lstStyle/>
          <a:p>
            <a:fld id="{48F63A3B-78C7-47BE-AE5E-E10140E04643}" type="slidenum">
              <a:rPr lang="en-US" smtClean="0"/>
              <a:t>2</a:t>
            </a:fld>
            <a:endParaRPr lang="en-US" dirty="0"/>
          </a:p>
        </p:txBody>
      </p:sp>
      <p:grpSp>
        <p:nvGrpSpPr>
          <p:cNvPr id="20" name="Group 6"/>
          <p:cNvGrpSpPr/>
          <p:nvPr/>
        </p:nvGrpSpPr>
        <p:grpSpPr bwMode="auto">
          <a:xfrm>
            <a:off x="8703591" y="1310192"/>
            <a:ext cx="2654300" cy="2260600"/>
            <a:chOff x="3360" y="904"/>
            <a:chExt cx="1424" cy="1424"/>
          </a:xfrm>
        </p:grpSpPr>
        <p:sp>
          <p:nvSpPr>
            <p:cNvPr id="21" name="Line 4"/>
            <p:cNvSpPr>
              <a:spLocks noChangeShapeType="1"/>
            </p:cNvSpPr>
            <p:nvPr/>
          </p:nvSpPr>
          <p:spPr bwMode="auto">
            <a:xfrm>
              <a:off x="3360" y="904"/>
              <a:ext cx="0" cy="1424"/>
            </a:xfrm>
            <a:prstGeom prst="line">
              <a:avLst/>
            </a:prstGeom>
            <a:noFill/>
            <a:ln w="2857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5"/>
            <p:cNvSpPr>
              <a:spLocks noChangeShapeType="1"/>
            </p:cNvSpPr>
            <p:nvPr/>
          </p:nvSpPr>
          <p:spPr bwMode="auto">
            <a:xfrm rot="5400000">
              <a:off x="4072" y="1616"/>
              <a:ext cx="0" cy="1424"/>
            </a:xfrm>
            <a:prstGeom prst="line">
              <a:avLst/>
            </a:prstGeom>
            <a:noFill/>
            <a:ln w="2857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3" name="Group 8"/>
          <p:cNvGrpSpPr/>
          <p:nvPr/>
        </p:nvGrpSpPr>
        <p:grpSpPr bwMode="auto">
          <a:xfrm>
            <a:off x="8705875" y="4143056"/>
            <a:ext cx="2654300" cy="2260600"/>
            <a:chOff x="3360" y="904"/>
            <a:chExt cx="1424" cy="1424"/>
          </a:xfrm>
        </p:grpSpPr>
        <p:sp>
          <p:nvSpPr>
            <p:cNvPr id="24" name="Line 9"/>
            <p:cNvSpPr>
              <a:spLocks noChangeShapeType="1"/>
            </p:cNvSpPr>
            <p:nvPr/>
          </p:nvSpPr>
          <p:spPr bwMode="auto">
            <a:xfrm>
              <a:off x="3360" y="904"/>
              <a:ext cx="0" cy="1424"/>
            </a:xfrm>
            <a:prstGeom prst="line">
              <a:avLst/>
            </a:prstGeom>
            <a:noFill/>
            <a:ln w="2857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10"/>
            <p:cNvSpPr>
              <a:spLocks noChangeShapeType="1"/>
            </p:cNvSpPr>
            <p:nvPr/>
          </p:nvSpPr>
          <p:spPr bwMode="auto">
            <a:xfrm rot="5400000">
              <a:off x="4072" y="1616"/>
              <a:ext cx="0" cy="1424"/>
            </a:xfrm>
            <a:prstGeom prst="line">
              <a:avLst/>
            </a:prstGeom>
            <a:noFill/>
            <a:ln w="2857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6" name="AutoShape 20"/>
          <p:cNvSpPr>
            <a:spLocks noChangeArrowheads="1"/>
          </p:cNvSpPr>
          <p:nvPr/>
        </p:nvSpPr>
        <p:spPr bwMode="auto">
          <a:xfrm rot="19538018">
            <a:off x="9552904" y="2326192"/>
            <a:ext cx="138112" cy="134938"/>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27" name="AutoShape 21"/>
          <p:cNvSpPr>
            <a:spLocks noChangeArrowheads="1"/>
          </p:cNvSpPr>
          <p:nvPr/>
        </p:nvSpPr>
        <p:spPr bwMode="auto">
          <a:xfrm rot="19538018">
            <a:off x="9878341" y="2465892"/>
            <a:ext cx="136525" cy="134938"/>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28" name="AutoShape 22"/>
          <p:cNvSpPr>
            <a:spLocks noChangeArrowheads="1"/>
          </p:cNvSpPr>
          <p:nvPr/>
        </p:nvSpPr>
        <p:spPr bwMode="auto">
          <a:xfrm rot="19538018">
            <a:off x="9346529" y="2557967"/>
            <a:ext cx="136525" cy="134938"/>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29" name="AutoShape 23"/>
          <p:cNvSpPr>
            <a:spLocks noChangeArrowheads="1"/>
          </p:cNvSpPr>
          <p:nvPr/>
        </p:nvSpPr>
        <p:spPr bwMode="auto">
          <a:xfrm rot="19538018">
            <a:off x="9638629" y="2583367"/>
            <a:ext cx="136525" cy="134938"/>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30" name="AutoShape 24"/>
          <p:cNvSpPr>
            <a:spLocks noChangeArrowheads="1"/>
          </p:cNvSpPr>
          <p:nvPr/>
        </p:nvSpPr>
        <p:spPr bwMode="auto">
          <a:xfrm rot="19538018">
            <a:off x="9292554" y="2413505"/>
            <a:ext cx="136525" cy="134937"/>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31" name="AutoShape 25"/>
          <p:cNvSpPr>
            <a:spLocks noChangeArrowheads="1"/>
          </p:cNvSpPr>
          <p:nvPr/>
        </p:nvSpPr>
        <p:spPr bwMode="auto">
          <a:xfrm rot="19538018">
            <a:off x="9544966" y="2918330"/>
            <a:ext cx="136525" cy="134937"/>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32" name="AutoShape 26"/>
          <p:cNvSpPr>
            <a:spLocks noChangeArrowheads="1"/>
          </p:cNvSpPr>
          <p:nvPr/>
        </p:nvSpPr>
        <p:spPr bwMode="auto">
          <a:xfrm rot="19538018">
            <a:off x="9492579" y="3107242"/>
            <a:ext cx="136525" cy="134938"/>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33" name="AutoShape 27"/>
          <p:cNvSpPr>
            <a:spLocks noChangeArrowheads="1"/>
          </p:cNvSpPr>
          <p:nvPr/>
        </p:nvSpPr>
        <p:spPr bwMode="auto">
          <a:xfrm rot="19538018">
            <a:off x="8906791" y="2721480"/>
            <a:ext cx="136525" cy="136525"/>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34" name="AutoShape 28"/>
          <p:cNvSpPr>
            <a:spLocks noChangeArrowheads="1"/>
          </p:cNvSpPr>
          <p:nvPr/>
        </p:nvSpPr>
        <p:spPr bwMode="auto">
          <a:xfrm rot="19538018">
            <a:off x="9044904" y="2989767"/>
            <a:ext cx="136525" cy="134938"/>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35" name="AutoShape 29"/>
          <p:cNvSpPr>
            <a:spLocks noChangeArrowheads="1"/>
          </p:cNvSpPr>
          <p:nvPr/>
        </p:nvSpPr>
        <p:spPr bwMode="auto">
          <a:xfrm rot="19538018">
            <a:off x="9273504" y="2788155"/>
            <a:ext cx="136525" cy="134937"/>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36" name="AutoShape 30"/>
          <p:cNvSpPr>
            <a:spLocks noChangeArrowheads="1"/>
          </p:cNvSpPr>
          <p:nvPr/>
        </p:nvSpPr>
        <p:spPr bwMode="auto">
          <a:xfrm rot="19538018">
            <a:off x="9879929" y="2869117"/>
            <a:ext cx="136525" cy="134938"/>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37" name="AutoShape 31"/>
          <p:cNvSpPr>
            <a:spLocks noChangeArrowheads="1"/>
          </p:cNvSpPr>
          <p:nvPr/>
        </p:nvSpPr>
        <p:spPr bwMode="auto">
          <a:xfrm rot="19538018">
            <a:off x="10676854" y="1556255"/>
            <a:ext cx="138112" cy="134937"/>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38" name="AutoShape 32"/>
          <p:cNvSpPr>
            <a:spLocks noChangeArrowheads="1"/>
          </p:cNvSpPr>
          <p:nvPr/>
        </p:nvSpPr>
        <p:spPr bwMode="auto">
          <a:xfrm rot="19538018">
            <a:off x="10918154" y="1573717"/>
            <a:ext cx="136525" cy="134938"/>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39" name="AutoShape 33"/>
          <p:cNvSpPr>
            <a:spLocks noChangeArrowheads="1"/>
          </p:cNvSpPr>
          <p:nvPr/>
        </p:nvSpPr>
        <p:spPr bwMode="auto">
          <a:xfrm rot="19538018">
            <a:off x="10614941" y="1868992"/>
            <a:ext cx="138113" cy="134938"/>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40" name="AutoShape 34"/>
          <p:cNvSpPr>
            <a:spLocks noChangeArrowheads="1"/>
          </p:cNvSpPr>
          <p:nvPr/>
        </p:nvSpPr>
        <p:spPr bwMode="auto">
          <a:xfrm rot="19538018">
            <a:off x="11065791" y="1788030"/>
            <a:ext cx="136525" cy="134937"/>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41" name="AutoShape 35"/>
          <p:cNvSpPr>
            <a:spLocks noChangeArrowheads="1"/>
          </p:cNvSpPr>
          <p:nvPr/>
        </p:nvSpPr>
        <p:spPr bwMode="auto">
          <a:xfrm rot="19538018">
            <a:off x="10230766" y="1772155"/>
            <a:ext cx="136525" cy="134937"/>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42" name="AutoShape 36"/>
          <p:cNvSpPr>
            <a:spLocks noChangeArrowheads="1"/>
          </p:cNvSpPr>
          <p:nvPr/>
        </p:nvSpPr>
        <p:spPr bwMode="auto">
          <a:xfrm rot="19538018">
            <a:off x="10670504" y="2148392"/>
            <a:ext cx="136525" cy="134938"/>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43" name="AutoShape 37"/>
          <p:cNvSpPr>
            <a:spLocks noChangeArrowheads="1"/>
          </p:cNvSpPr>
          <p:nvPr/>
        </p:nvSpPr>
        <p:spPr bwMode="auto">
          <a:xfrm rot="19538018">
            <a:off x="10429204" y="2132517"/>
            <a:ext cx="136525" cy="134938"/>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44" name="AutoShape 38"/>
          <p:cNvSpPr>
            <a:spLocks noChangeArrowheads="1"/>
          </p:cNvSpPr>
          <p:nvPr/>
        </p:nvSpPr>
        <p:spPr bwMode="auto">
          <a:xfrm rot="19538018">
            <a:off x="10260929" y="2021392"/>
            <a:ext cx="138112" cy="134938"/>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45" name="AutoShape 39"/>
          <p:cNvSpPr>
            <a:spLocks noChangeArrowheads="1"/>
          </p:cNvSpPr>
          <p:nvPr/>
        </p:nvSpPr>
        <p:spPr bwMode="auto">
          <a:xfrm rot="19538018">
            <a:off x="10168854" y="2219830"/>
            <a:ext cx="136525" cy="134937"/>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46" name="AutoShape 40"/>
          <p:cNvSpPr>
            <a:spLocks noChangeArrowheads="1"/>
          </p:cNvSpPr>
          <p:nvPr/>
        </p:nvSpPr>
        <p:spPr bwMode="auto">
          <a:xfrm rot="19538018">
            <a:off x="10502229" y="1767392"/>
            <a:ext cx="136525" cy="134938"/>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47" name="AutoShape 41"/>
          <p:cNvSpPr>
            <a:spLocks noChangeArrowheads="1"/>
          </p:cNvSpPr>
          <p:nvPr/>
        </p:nvSpPr>
        <p:spPr bwMode="auto">
          <a:xfrm rot="19538018">
            <a:off x="11003879" y="2100767"/>
            <a:ext cx="136525" cy="134938"/>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grpSp>
        <p:nvGrpSpPr>
          <p:cNvPr id="48" name="Group 52"/>
          <p:cNvGrpSpPr/>
          <p:nvPr/>
        </p:nvGrpSpPr>
        <p:grpSpPr bwMode="auto">
          <a:xfrm>
            <a:off x="9346529" y="1767392"/>
            <a:ext cx="1406525" cy="1285875"/>
            <a:chOff x="4037" y="1192"/>
            <a:chExt cx="886" cy="810"/>
          </a:xfrm>
        </p:grpSpPr>
        <p:sp>
          <p:nvSpPr>
            <p:cNvPr id="49" name="AutoShape 46"/>
            <p:cNvSpPr>
              <a:spLocks noChangeArrowheads="1"/>
            </p:cNvSpPr>
            <p:nvPr/>
          </p:nvSpPr>
          <p:spPr bwMode="auto">
            <a:xfrm rot="-2061982">
              <a:off x="4037" y="1690"/>
              <a:ext cx="86" cy="85"/>
            </a:xfrm>
            <a:prstGeom prst="star8">
              <a:avLst>
                <a:gd name="adj" fmla="val 38250"/>
              </a:avLst>
            </a:prstGeom>
            <a:solidFill>
              <a:srgbClr val="99FF33"/>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50" name="AutoShape 47"/>
            <p:cNvSpPr>
              <a:spLocks noChangeArrowheads="1"/>
            </p:cNvSpPr>
            <p:nvPr/>
          </p:nvSpPr>
          <p:spPr bwMode="auto">
            <a:xfrm rot="-2061982">
              <a:off x="4221" y="1706"/>
              <a:ext cx="86" cy="85"/>
            </a:xfrm>
            <a:prstGeom prst="star8">
              <a:avLst>
                <a:gd name="adj" fmla="val 38250"/>
              </a:avLst>
            </a:prstGeom>
            <a:solidFill>
              <a:srgbClr val="99FF33"/>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51" name="AutoShape 48"/>
            <p:cNvSpPr>
              <a:spLocks noChangeArrowheads="1"/>
            </p:cNvSpPr>
            <p:nvPr/>
          </p:nvSpPr>
          <p:spPr bwMode="auto">
            <a:xfrm rot="-2061982">
              <a:off x="4162" y="1917"/>
              <a:ext cx="86" cy="85"/>
            </a:xfrm>
            <a:prstGeom prst="star8">
              <a:avLst>
                <a:gd name="adj" fmla="val 38250"/>
              </a:avLst>
            </a:prstGeom>
            <a:solidFill>
              <a:srgbClr val="99FF33"/>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52" name="AutoShape 49"/>
            <p:cNvSpPr>
              <a:spLocks noChangeArrowheads="1"/>
            </p:cNvSpPr>
            <p:nvPr/>
          </p:nvSpPr>
          <p:spPr bwMode="auto">
            <a:xfrm rot="-2061982">
              <a:off x="4836" y="1256"/>
              <a:ext cx="87" cy="85"/>
            </a:xfrm>
            <a:prstGeom prst="star8">
              <a:avLst>
                <a:gd name="adj" fmla="val 38250"/>
              </a:avLst>
            </a:prstGeom>
            <a:solidFill>
              <a:srgbClr val="800000"/>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53" name="AutoShape 50"/>
            <p:cNvSpPr>
              <a:spLocks noChangeArrowheads="1"/>
            </p:cNvSpPr>
            <p:nvPr/>
          </p:nvSpPr>
          <p:spPr bwMode="auto">
            <a:xfrm rot="-2061982">
              <a:off x="4613" y="1352"/>
              <a:ext cx="87" cy="85"/>
            </a:xfrm>
            <a:prstGeom prst="star8">
              <a:avLst>
                <a:gd name="adj" fmla="val 38250"/>
              </a:avLst>
            </a:prstGeom>
            <a:solidFill>
              <a:srgbClr val="800000"/>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54" name="AutoShape 51"/>
            <p:cNvSpPr>
              <a:spLocks noChangeArrowheads="1"/>
            </p:cNvSpPr>
            <p:nvPr/>
          </p:nvSpPr>
          <p:spPr bwMode="auto">
            <a:xfrm rot="-2061982">
              <a:off x="4765" y="1192"/>
              <a:ext cx="86" cy="85"/>
            </a:xfrm>
            <a:prstGeom prst="star8">
              <a:avLst>
                <a:gd name="adj" fmla="val 38250"/>
              </a:avLst>
            </a:prstGeom>
            <a:solidFill>
              <a:srgbClr val="800000"/>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grpSp>
      <p:sp>
        <p:nvSpPr>
          <p:cNvPr id="55" name="AutoShape 55"/>
          <p:cNvSpPr>
            <a:spLocks noChangeArrowheads="1"/>
          </p:cNvSpPr>
          <p:nvPr/>
        </p:nvSpPr>
        <p:spPr bwMode="auto">
          <a:xfrm rot="19538018">
            <a:off x="9346529" y="2557967"/>
            <a:ext cx="136525" cy="134938"/>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56" name="AutoShape 56"/>
          <p:cNvSpPr>
            <a:spLocks noChangeArrowheads="1"/>
          </p:cNvSpPr>
          <p:nvPr/>
        </p:nvSpPr>
        <p:spPr bwMode="auto">
          <a:xfrm rot="19538018">
            <a:off x="9638629" y="2583367"/>
            <a:ext cx="136525" cy="134938"/>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57" name="AutoShape 58"/>
          <p:cNvSpPr>
            <a:spLocks noChangeArrowheads="1"/>
          </p:cNvSpPr>
          <p:nvPr/>
        </p:nvSpPr>
        <p:spPr bwMode="auto">
          <a:xfrm rot="19538018">
            <a:off x="9544966" y="2918330"/>
            <a:ext cx="136525" cy="134937"/>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58" name="AutoShape 66"/>
          <p:cNvSpPr>
            <a:spLocks noChangeArrowheads="1"/>
          </p:cNvSpPr>
          <p:nvPr/>
        </p:nvSpPr>
        <p:spPr bwMode="auto">
          <a:xfrm rot="19538018">
            <a:off x="10614941" y="1868992"/>
            <a:ext cx="138113" cy="134938"/>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59" name="AutoShape 71"/>
          <p:cNvSpPr>
            <a:spLocks noChangeArrowheads="1"/>
          </p:cNvSpPr>
          <p:nvPr/>
        </p:nvSpPr>
        <p:spPr bwMode="auto">
          <a:xfrm rot="19538018">
            <a:off x="10260929" y="2021392"/>
            <a:ext cx="138112" cy="134938"/>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60" name="AutoShape 73"/>
          <p:cNvSpPr>
            <a:spLocks noChangeArrowheads="1"/>
          </p:cNvSpPr>
          <p:nvPr/>
        </p:nvSpPr>
        <p:spPr bwMode="auto">
          <a:xfrm rot="19538018">
            <a:off x="10502229" y="1767392"/>
            <a:ext cx="136525" cy="134938"/>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grpSp>
        <p:nvGrpSpPr>
          <p:cNvPr id="61" name="Group 83"/>
          <p:cNvGrpSpPr/>
          <p:nvPr/>
        </p:nvGrpSpPr>
        <p:grpSpPr bwMode="auto">
          <a:xfrm>
            <a:off x="8906791" y="1556255"/>
            <a:ext cx="2295525" cy="1685925"/>
            <a:chOff x="3760" y="1059"/>
            <a:chExt cx="1446" cy="1062"/>
          </a:xfrm>
        </p:grpSpPr>
        <p:sp>
          <p:nvSpPr>
            <p:cNvPr id="62" name="AutoShape 53"/>
            <p:cNvSpPr>
              <a:spLocks noChangeArrowheads="1"/>
            </p:cNvSpPr>
            <p:nvPr/>
          </p:nvSpPr>
          <p:spPr bwMode="auto">
            <a:xfrm rot="-2061982">
              <a:off x="4167" y="1544"/>
              <a:ext cx="87" cy="85"/>
            </a:xfrm>
            <a:prstGeom prst="star8">
              <a:avLst>
                <a:gd name="adj" fmla="val 38250"/>
              </a:avLst>
            </a:prstGeom>
            <a:solidFill>
              <a:srgbClr val="99FF33"/>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63" name="AutoShape 54"/>
            <p:cNvSpPr>
              <a:spLocks noChangeArrowheads="1"/>
            </p:cNvSpPr>
            <p:nvPr/>
          </p:nvSpPr>
          <p:spPr bwMode="auto">
            <a:xfrm rot="-2061982">
              <a:off x="4372" y="1632"/>
              <a:ext cx="86" cy="85"/>
            </a:xfrm>
            <a:prstGeom prst="star8">
              <a:avLst>
                <a:gd name="adj" fmla="val 38250"/>
              </a:avLst>
            </a:prstGeom>
            <a:solidFill>
              <a:srgbClr val="99FF33"/>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68" name="AutoShape 57"/>
            <p:cNvSpPr>
              <a:spLocks noChangeArrowheads="1"/>
            </p:cNvSpPr>
            <p:nvPr/>
          </p:nvSpPr>
          <p:spPr bwMode="auto">
            <a:xfrm rot="-2061982">
              <a:off x="4003" y="1599"/>
              <a:ext cx="86" cy="85"/>
            </a:xfrm>
            <a:prstGeom prst="star8">
              <a:avLst>
                <a:gd name="adj" fmla="val 38250"/>
              </a:avLst>
            </a:prstGeom>
            <a:solidFill>
              <a:srgbClr val="99FF33"/>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71" name="AutoShape 59"/>
            <p:cNvSpPr>
              <a:spLocks noChangeArrowheads="1"/>
            </p:cNvSpPr>
            <p:nvPr/>
          </p:nvSpPr>
          <p:spPr bwMode="auto">
            <a:xfrm rot="-2061982">
              <a:off x="4129" y="2036"/>
              <a:ext cx="86" cy="85"/>
            </a:xfrm>
            <a:prstGeom prst="star8">
              <a:avLst>
                <a:gd name="adj" fmla="val 38250"/>
              </a:avLst>
            </a:prstGeom>
            <a:solidFill>
              <a:srgbClr val="99FF33"/>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72" name="AutoShape 60"/>
            <p:cNvSpPr>
              <a:spLocks noChangeArrowheads="1"/>
            </p:cNvSpPr>
            <p:nvPr/>
          </p:nvSpPr>
          <p:spPr bwMode="auto">
            <a:xfrm rot="-2061982">
              <a:off x="3760" y="1793"/>
              <a:ext cx="86" cy="86"/>
            </a:xfrm>
            <a:prstGeom prst="star8">
              <a:avLst>
                <a:gd name="adj" fmla="val 38250"/>
              </a:avLst>
            </a:prstGeom>
            <a:solidFill>
              <a:srgbClr val="99FF33"/>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73" name="AutoShape 61"/>
            <p:cNvSpPr>
              <a:spLocks noChangeArrowheads="1"/>
            </p:cNvSpPr>
            <p:nvPr/>
          </p:nvSpPr>
          <p:spPr bwMode="auto">
            <a:xfrm rot="-2061982">
              <a:off x="3847" y="1962"/>
              <a:ext cx="86" cy="85"/>
            </a:xfrm>
            <a:prstGeom prst="star8">
              <a:avLst>
                <a:gd name="adj" fmla="val 38250"/>
              </a:avLst>
            </a:prstGeom>
            <a:solidFill>
              <a:srgbClr val="99FF33"/>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74" name="AutoShape 62"/>
            <p:cNvSpPr>
              <a:spLocks noChangeArrowheads="1"/>
            </p:cNvSpPr>
            <p:nvPr/>
          </p:nvSpPr>
          <p:spPr bwMode="auto">
            <a:xfrm rot="-2061982">
              <a:off x="3991" y="1835"/>
              <a:ext cx="86" cy="85"/>
            </a:xfrm>
            <a:prstGeom prst="star8">
              <a:avLst>
                <a:gd name="adj" fmla="val 38250"/>
              </a:avLst>
            </a:prstGeom>
            <a:solidFill>
              <a:srgbClr val="99FF33"/>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75" name="AutoShape 63"/>
            <p:cNvSpPr>
              <a:spLocks noChangeArrowheads="1"/>
            </p:cNvSpPr>
            <p:nvPr/>
          </p:nvSpPr>
          <p:spPr bwMode="auto">
            <a:xfrm rot="-2061982">
              <a:off x="4373" y="1886"/>
              <a:ext cx="86" cy="85"/>
            </a:xfrm>
            <a:prstGeom prst="star8">
              <a:avLst>
                <a:gd name="adj" fmla="val 38250"/>
              </a:avLst>
            </a:prstGeom>
            <a:solidFill>
              <a:srgbClr val="99FF33"/>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76" name="AutoShape 64"/>
            <p:cNvSpPr>
              <a:spLocks noChangeArrowheads="1"/>
            </p:cNvSpPr>
            <p:nvPr/>
          </p:nvSpPr>
          <p:spPr bwMode="auto">
            <a:xfrm rot="-2061982">
              <a:off x="4875" y="1059"/>
              <a:ext cx="87" cy="85"/>
            </a:xfrm>
            <a:prstGeom prst="star8">
              <a:avLst>
                <a:gd name="adj" fmla="val 38250"/>
              </a:avLst>
            </a:prstGeom>
            <a:solidFill>
              <a:srgbClr val="800000"/>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77" name="AutoShape 65"/>
            <p:cNvSpPr>
              <a:spLocks noChangeArrowheads="1"/>
            </p:cNvSpPr>
            <p:nvPr/>
          </p:nvSpPr>
          <p:spPr bwMode="auto">
            <a:xfrm rot="-2061982">
              <a:off x="5027" y="1070"/>
              <a:ext cx="86" cy="85"/>
            </a:xfrm>
            <a:prstGeom prst="star8">
              <a:avLst>
                <a:gd name="adj" fmla="val 38250"/>
              </a:avLst>
            </a:prstGeom>
            <a:solidFill>
              <a:srgbClr val="800000"/>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78" name="AutoShape 67"/>
            <p:cNvSpPr>
              <a:spLocks noChangeArrowheads="1"/>
            </p:cNvSpPr>
            <p:nvPr/>
          </p:nvSpPr>
          <p:spPr bwMode="auto">
            <a:xfrm rot="-2061982">
              <a:off x="5120" y="1205"/>
              <a:ext cx="86" cy="85"/>
            </a:xfrm>
            <a:prstGeom prst="star8">
              <a:avLst>
                <a:gd name="adj" fmla="val 38250"/>
              </a:avLst>
            </a:prstGeom>
            <a:solidFill>
              <a:srgbClr val="800000"/>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79" name="AutoShape 68"/>
            <p:cNvSpPr>
              <a:spLocks noChangeArrowheads="1"/>
            </p:cNvSpPr>
            <p:nvPr/>
          </p:nvSpPr>
          <p:spPr bwMode="auto">
            <a:xfrm rot="-2061982">
              <a:off x="4594" y="1195"/>
              <a:ext cx="86" cy="85"/>
            </a:xfrm>
            <a:prstGeom prst="star8">
              <a:avLst>
                <a:gd name="adj" fmla="val 38250"/>
              </a:avLst>
            </a:prstGeom>
            <a:solidFill>
              <a:srgbClr val="800000"/>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80" name="AutoShape 69"/>
            <p:cNvSpPr>
              <a:spLocks noChangeArrowheads="1"/>
            </p:cNvSpPr>
            <p:nvPr/>
          </p:nvSpPr>
          <p:spPr bwMode="auto">
            <a:xfrm rot="-2061982">
              <a:off x="4871" y="1432"/>
              <a:ext cx="86" cy="85"/>
            </a:xfrm>
            <a:prstGeom prst="star8">
              <a:avLst>
                <a:gd name="adj" fmla="val 38250"/>
              </a:avLst>
            </a:prstGeom>
            <a:solidFill>
              <a:srgbClr val="800000"/>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81" name="AutoShape 70"/>
            <p:cNvSpPr>
              <a:spLocks noChangeArrowheads="1"/>
            </p:cNvSpPr>
            <p:nvPr/>
          </p:nvSpPr>
          <p:spPr bwMode="auto">
            <a:xfrm rot="-2061982">
              <a:off x="4719" y="1422"/>
              <a:ext cx="86" cy="85"/>
            </a:xfrm>
            <a:prstGeom prst="star8">
              <a:avLst>
                <a:gd name="adj" fmla="val 38250"/>
              </a:avLst>
            </a:prstGeom>
            <a:solidFill>
              <a:srgbClr val="800000"/>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82" name="AutoShape 72"/>
            <p:cNvSpPr>
              <a:spLocks noChangeArrowheads="1"/>
            </p:cNvSpPr>
            <p:nvPr/>
          </p:nvSpPr>
          <p:spPr bwMode="auto">
            <a:xfrm rot="-2061982">
              <a:off x="4555" y="1477"/>
              <a:ext cx="86" cy="85"/>
            </a:xfrm>
            <a:prstGeom prst="star8">
              <a:avLst>
                <a:gd name="adj" fmla="val 38250"/>
              </a:avLst>
            </a:prstGeom>
            <a:solidFill>
              <a:srgbClr val="800000"/>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83" name="AutoShape 74"/>
            <p:cNvSpPr>
              <a:spLocks noChangeArrowheads="1"/>
            </p:cNvSpPr>
            <p:nvPr/>
          </p:nvSpPr>
          <p:spPr bwMode="auto">
            <a:xfrm rot="-2061982">
              <a:off x="5081" y="1402"/>
              <a:ext cx="86" cy="85"/>
            </a:xfrm>
            <a:prstGeom prst="star8">
              <a:avLst>
                <a:gd name="adj" fmla="val 38250"/>
              </a:avLst>
            </a:prstGeom>
            <a:solidFill>
              <a:srgbClr val="800000"/>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grpSp>
      <p:grpSp>
        <p:nvGrpSpPr>
          <p:cNvPr id="7184" name="Group 75"/>
          <p:cNvGrpSpPr/>
          <p:nvPr/>
        </p:nvGrpSpPr>
        <p:grpSpPr bwMode="auto">
          <a:xfrm>
            <a:off x="9346529" y="1767392"/>
            <a:ext cx="1406525" cy="1285875"/>
            <a:chOff x="4037" y="1192"/>
            <a:chExt cx="886" cy="810"/>
          </a:xfrm>
        </p:grpSpPr>
        <p:sp>
          <p:nvSpPr>
            <p:cNvPr id="7185" name="AutoShape 76"/>
            <p:cNvSpPr>
              <a:spLocks noChangeArrowheads="1"/>
            </p:cNvSpPr>
            <p:nvPr/>
          </p:nvSpPr>
          <p:spPr bwMode="auto">
            <a:xfrm rot="-2061982">
              <a:off x="4037" y="1690"/>
              <a:ext cx="86" cy="85"/>
            </a:xfrm>
            <a:prstGeom prst="star8">
              <a:avLst>
                <a:gd name="adj" fmla="val 38250"/>
              </a:avLst>
            </a:prstGeom>
            <a:solidFill>
              <a:srgbClr val="99FF33"/>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86" name="AutoShape 77"/>
            <p:cNvSpPr>
              <a:spLocks noChangeArrowheads="1"/>
            </p:cNvSpPr>
            <p:nvPr/>
          </p:nvSpPr>
          <p:spPr bwMode="auto">
            <a:xfrm rot="-2061982">
              <a:off x="4221" y="1706"/>
              <a:ext cx="86" cy="85"/>
            </a:xfrm>
            <a:prstGeom prst="star8">
              <a:avLst>
                <a:gd name="adj" fmla="val 38250"/>
              </a:avLst>
            </a:prstGeom>
            <a:solidFill>
              <a:srgbClr val="99FF33"/>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87" name="AutoShape 78"/>
            <p:cNvSpPr>
              <a:spLocks noChangeArrowheads="1"/>
            </p:cNvSpPr>
            <p:nvPr/>
          </p:nvSpPr>
          <p:spPr bwMode="auto">
            <a:xfrm rot="-2061982">
              <a:off x="4162" y="1917"/>
              <a:ext cx="86" cy="85"/>
            </a:xfrm>
            <a:prstGeom prst="star8">
              <a:avLst>
                <a:gd name="adj" fmla="val 38250"/>
              </a:avLst>
            </a:prstGeom>
            <a:solidFill>
              <a:srgbClr val="99FF33"/>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88" name="AutoShape 79"/>
            <p:cNvSpPr>
              <a:spLocks noChangeArrowheads="1"/>
            </p:cNvSpPr>
            <p:nvPr/>
          </p:nvSpPr>
          <p:spPr bwMode="auto">
            <a:xfrm rot="-2061982">
              <a:off x="4836" y="1256"/>
              <a:ext cx="87" cy="85"/>
            </a:xfrm>
            <a:prstGeom prst="star8">
              <a:avLst>
                <a:gd name="adj" fmla="val 38250"/>
              </a:avLst>
            </a:prstGeom>
            <a:solidFill>
              <a:srgbClr val="800000"/>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89" name="AutoShape 80"/>
            <p:cNvSpPr>
              <a:spLocks noChangeArrowheads="1"/>
            </p:cNvSpPr>
            <p:nvPr/>
          </p:nvSpPr>
          <p:spPr bwMode="auto">
            <a:xfrm rot="-2061982">
              <a:off x="4613" y="1352"/>
              <a:ext cx="87" cy="85"/>
            </a:xfrm>
            <a:prstGeom prst="star8">
              <a:avLst>
                <a:gd name="adj" fmla="val 38250"/>
              </a:avLst>
            </a:prstGeom>
            <a:solidFill>
              <a:srgbClr val="800000"/>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90" name="AutoShape 81"/>
            <p:cNvSpPr>
              <a:spLocks noChangeArrowheads="1"/>
            </p:cNvSpPr>
            <p:nvPr/>
          </p:nvSpPr>
          <p:spPr bwMode="auto">
            <a:xfrm rot="-2061982">
              <a:off x="4765" y="1192"/>
              <a:ext cx="86" cy="85"/>
            </a:xfrm>
            <a:prstGeom prst="star8">
              <a:avLst>
                <a:gd name="adj" fmla="val 38250"/>
              </a:avLst>
            </a:prstGeom>
            <a:solidFill>
              <a:srgbClr val="800000"/>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grpSp>
      <p:sp>
        <p:nvSpPr>
          <p:cNvPr id="7191" name="Line 84"/>
          <p:cNvSpPr>
            <a:spLocks noChangeShapeType="1"/>
          </p:cNvSpPr>
          <p:nvPr/>
        </p:nvSpPr>
        <p:spPr bwMode="auto">
          <a:xfrm>
            <a:off x="9554491" y="1830892"/>
            <a:ext cx="1193800" cy="1320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7192" name="Group 85"/>
          <p:cNvGrpSpPr/>
          <p:nvPr/>
        </p:nvGrpSpPr>
        <p:grpSpPr bwMode="auto">
          <a:xfrm>
            <a:off x="8909075" y="4414519"/>
            <a:ext cx="2295525" cy="1685925"/>
            <a:chOff x="3760" y="1059"/>
            <a:chExt cx="1446" cy="1062"/>
          </a:xfrm>
        </p:grpSpPr>
        <p:sp>
          <p:nvSpPr>
            <p:cNvPr id="7193" name="AutoShape 86"/>
            <p:cNvSpPr>
              <a:spLocks noChangeArrowheads="1"/>
            </p:cNvSpPr>
            <p:nvPr/>
          </p:nvSpPr>
          <p:spPr bwMode="auto">
            <a:xfrm rot="-2061982">
              <a:off x="4167" y="1544"/>
              <a:ext cx="87" cy="85"/>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94" name="AutoShape 87"/>
            <p:cNvSpPr>
              <a:spLocks noChangeArrowheads="1"/>
            </p:cNvSpPr>
            <p:nvPr/>
          </p:nvSpPr>
          <p:spPr bwMode="auto">
            <a:xfrm rot="-2061982">
              <a:off x="4372" y="1632"/>
              <a:ext cx="86" cy="85"/>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95" name="AutoShape 88"/>
            <p:cNvSpPr>
              <a:spLocks noChangeArrowheads="1"/>
            </p:cNvSpPr>
            <p:nvPr/>
          </p:nvSpPr>
          <p:spPr bwMode="auto">
            <a:xfrm rot="-2061982">
              <a:off x="4003" y="1599"/>
              <a:ext cx="86" cy="85"/>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96" name="AutoShape 89"/>
            <p:cNvSpPr>
              <a:spLocks noChangeArrowheads="1"/>
            </p:cNvSpPr>
            <p:nvPr/>
          </p:nvSpPr>
          <p:spPr bwMode="auto">
            <a:xfrm rot="-2061982">
              <a:off x="4129" y="2036"/>
              <a:ext cx="86" cy="85"/>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97" name="AutoShape 90"/>
            <p:cNvSpPr>
              <a:spLocks noChangeArrowheads="1"/>
            </p:cNvSpPr>
            <p:nvPr/>
          </p:nvSpPr>
          <p:spPr bwMode="auto">
            <a:xfrm rot="-2061982">
              <a:off x="3760" y="1793"/>
              <a:ext cx="86" cy="86"/>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98" name="AutoShape 91"/>
            <p:cNvSpPr>
              <a:spLocks noChangeArrowheads="1"/>
            </p:cNvSpPr>
            <p:nvPr/>
          </p:nvSpPr>
          <p:spPr bwMode="auto">
            <a:xfrm rot="-2061982">
              <a:off x="3847" y="1962"/>
              <a:ext cx="86" cy="85"/>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199" name="AutoShape 92"/>
            <p:cNvSpPr>
              <a:spLocks noChangeArrowheads="1"/>
            </p:cNvSpPr>
            <p:nvPr/>
          </p:nvSpPr>
          <p:spPr bwMode="auto">
            <a:xfrm rot="-2061982">
              <a:off x="3991" y="1835"/>
              <a:ext cx="86" cy="85"/>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200" name="AutoShape 93"/>
            <p:cNvSpPr>
              <a:spLocks noChangeArrowheads="1"/>
            </p:cNvSpPr>
            <p:nvPr/>
          </p:nvSpPr>
          <p:spPr bwMode="auto">
            <a:xfrm rot="-2061982">
              <a:off x="4373" y="1886"/>
              <a:ext cx="86" cy="85"/>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201" name="AutoShape 94"/>
            <p:cNvSpPr>
              <a:spLocks noChangeArrowheads="1"/>
            </p:cNvSpPr>
            <p:nvPr/>
          </p:nvSpPr>
          <p:spPr bwMode="auto">
            <a:xfrm rot="-2061982">
              <a:off x="4875" y="1059"/>
              <a:ext cx="87" cy="85"/>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202" name="AutoShape 95"/>
            <p:cNvSpPr>
              <a:spLocks noChangeArrowheads="1"/>
            </p:cNvSpPr>
            <p:nvPr/>
          </p:nvSpPr>
          <p:spPr bwMode="auto">
            <a:xfrm rot="-2061982">
              <a:off x="5027" y="1070"/>
              <a:ext cx="86" cy="85"/>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203" name="AutoShape 96"/>
            <p:cNvSpPr>
              <a:spLocks noChangeArrowheads="1"/>
            </p:cNvSpPr>
            <p:nvPr/>
          </p:nvSpPr>
          <p:spPr bwMode="auto">
            <a:xfrm rot="-2061982">
              <a:off x="5120" y="1205"/>
              <a:ext cx="86" cy="85"/>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204" name="AutoShape 97"/>
            <p:cNvSpPr>
              <a:spLocks noChangeArrowheads="1"/>
            </p:cNvSpPr>
            <p:nvPr/>
          </p:nvSpPr>
          <p:spPr bwMode="auto">
            <a:xfrm rot="-2061982">
              <a:off x="4594" y="1195"/>
              <a:ext cx="86" cy="85"/>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205" name="AutoShape 98"/>
            <p:cNvSpPr>
              <a:spLocks noChangeArrowheads="1"/>
            </p:cNvSpPr>
            <p:nvPr/>
          </p:nvSpPr>
          <p:spPr bwMode="auto">
            <a:xfrm rot="-2061982">
              <a:off x="4871" y="1432"/>
              <a:ext cx="86" cy="85"/>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206" name="AutoShape 99"/>
            <p:cNvSpPr>
              <a:spLocks noChangeArrowheads="1"/>
            </p:cNvSpPr>
            <p:nvPr/>
          </p:nvSpPr>
          <p:spPr bwMode="auto">
            <a:xfrm rot="-2061982">
              <a:off x="4719" y="1422"/>
              <a:ext cx="86" cy="85"/>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207" name="AutoShape 100"/>
            <p:cNvSpPr>
              <a:spLocks noChangeArrowheads="1"/>
            </p:cNvSpPr>
            <p:nvPr/>
          </p:nvSpPr>
          <p:spPr bwMode="auto">
            <a:xfrm rot="-2061982">
              <a:off x="4555" y="1477"/>
              <a:ext cx="86" cy="85"/>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208" name="AutoShape 101"/>
            <p:cNvSpPr>
              <a:spLocks noChangeArrowheads="1"/>
            </p:cNvSpPr>
            <p:nvPr/>
          </p:nvSpPr>
          <p:spPr bwMode="auto">
            <a:xfrm rot="-2061982">
              <a:off x="5081" y="1402"/>
              <a:ext cx="86" cy="85"/>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grpSp>
      <p:grpSp>
        <p:nvGrpSpPr>
          <p:cNvPr id="7209" name="Group 102"/>
          <p:cNvGrpSpPr/>
          <p:nvPr/>
        </p:nvGrpSpPr>
        <p:grpSpPr bwMode="auto">
          <a:xfrm>
            <a:off x="9348813" y="4651056"/>
            <a:ext cx="1406525" cy="1285875"/>
            <a:chOff x="4037" y="1192"/>
            <a:chExt cx="886" cy="810"/>
          </a:xfrm>
        </p:grpSpPr>
        <p:sp>
          <p:nvSpPr>
            <p:cNvPr id="7210" name="AutoShape 103"/>
            <p:cNvSpPr>
              <a:spLocks noChangeArrowheads="1"/>
            </p:cNvSpPr>
            <p:nvPr/>
          </p:nvSpPr>
          <p:spPr bwMode="auto">
            <a:xfrm rot="-2061982">
              <a:off x="4037" y="1690"/>
              <a:ext cx="86" cy="85"/>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211" name="AutoShape 104"/>
            <p:cNvSpPr>
              <a:spLocks noChangeArrowheads="1"/>
            </p:cNvSpPr>
            <p:nvPr/>
          </p:nvSpPr>
          <p:spPr bwMode="auto">
            <a:xfrm rot="-2061982">
              <a:off x="4221" y="1706"/>
              <a:ext cx="86" cy="85"/>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212" name="AutoShape 105"/>
            <p:cNvSpPr>
              <a:spLocks noChangeArrowheads="1"/>
            </p:cNvSpPr>
            <p:nvPr/>
          </p:nvSpPr>
          <p:spPr bwMode="auto">
            <a:xfrm rot="-2061982">
              <a:off x="4162" y="1917"/>
              <a:ext cx="86" cy="85"/>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213" name="AutoShape 106"/>
            <p:cNvSpPr>
              <a:spLocks noChangeArrowheads="1"/>
            </p:cNvSpPr>
            <p:nvPr/>
          </p:nvSpPr>
          <p:spPr bwMode="auto">
            <a:xfrm rot="-2061982">
              <a:off x="4836" y="1256"/>
              <a:ext cx="87" cy="85"/>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214" name="AutoShape 107"/>
            <p:cNvSpPr>
              <a:spLocks noChangeArrowheads="1"/>
            </p:cNvSpPr>
            <p:nvPr/>
          </p:nvSpPr>
          <p:spPr bwMode="auto">
            <a:xfrm rot="-2061982">
              <a:off x="4613" y="1352"/>
              <a:ext cx="87" cy="85"/>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sp>
          <p:nvSpPr>
            <p:cNvPr id="7215" name="AutoShape 108"/>
            <p:cNvSpPr>
              <a:spLocks noChangeArrowheads="1"/>
            </p:cNvSpPr>
            <p:nvPr/>
          </p:nvSpPr>
          <p:spPr bwMode="auto">
            <a:xfrm rot="-2061982">
              <a:off x="4765" y="1192"/>
              <a:ext cx="86" cy="85"/>
            </a:xfrm>
            <a:prstGeom prst="star8">
              <a:avLst>
                <a:gd name="adj" fmla="val 38250"/>
              </a:avLst>
            </a:prstGeom>
            <a:solidFill>
              <a:schemeClr val="folHlink"/>
            </a:solidFill>
            <a:ln w="9525">
              <a:solidFill>
                <a:schemeClr val="tx1"/>
              </a:solidFill>
              <a:miter lim="800000"/>
            </a:ln>
          </p:spPr>
          <p:txBody>
            <a:bodyPr wrap="none" anchor="ctr"/>
            <a:lstStyle/>
            <a:p>
              <a:pPr algn="ctr" eaLnBrk="0" hangingPunct="0"/>
              <a:endParaRPr lang="zh-CN" altLang="zh-CN">
                <a:latin typeface="Times New Roman" panose="02020603050405020304" pitchFamily="18" charset="0"/>
                <a:ea typeface="宋体" panose="02010600030101010101" pitchFamily="2" charset="-122"/>
              </a:endParaRPr>
            </a:p>
          </p:txBody>
        </p:sp>
      </p:grpSp>
      <p:sp>
        <p:nvSpPr>
          <p:cNvPr id="7216" name="Oval 109"/>
          <p:cNvSpPr>
            <a:spLocks noChangeArrowheads="1"/>
          </p:cNvSpPr>
          <p:nvPr/>
        </p:nvSpPr>
        <p:spPr bwMode="auto">
          <a:xfrm rot="19578596">
            <a:off x="9925075" y="4257356"/>
            <a:ext cx="1524000" cy="1143000"/>
          </a:xfrm>
          <a:prstGeom prst="ellipse">
            <a:avLst/>
          </a:prstGeom>
          <a:noFill/>
          <a:ln w="28575">
            <a:solidFill>
              <a:srgbClr val="8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7217" name="Oval 110"/>
          <p:cNvSpPr>
            <a:spLocks noChangeArrowheads="1"/>
          </p:cNvSpPr>
          <p:nvPr/>
        </p:nvSpPr>
        <p:spPr bwMode="auto">
          <a:xfrm rot="19578596">
            <a:off x="8809063" y="5054281"/>
            <a:ext cx="1347787" cy="1143000"/>
          </a:xfrm>
          <a:prstGeom prst="ellipse">
            <a:avLst/>
          </a:prstGeom>
          <a:noFill/>
          <a:ln w="28575">
            <a:solidFill>
              <a:srgbClr val="008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grpSp>
        <p:nvGrpSpPr>
          <p:cNvPr id="7218" name="Group 111"/>
          <p:cNvGrpSpPr/>
          <p:nvPr/>
        </p:nvGrpSpPr>
        <p:grpSpPr bwMode="auto">
          <a:xfrm>
            <a:off x="8316241" y="1273680"/>
            <a:ext cx="3051175" cy="2655887"/>
            <a:chOff x="3360" y="869"/>
            <a:chExt cx="1922" cy="1673"/>
          </a:xfrm>
        </p:grpSpPr>
        <p:sp>
          <p:nvSpPr>
            <p:cNvPr id="7219" name="Text Box 112"/>
            <p:cNvSpPr txBox="1">
              <a:spLocks noChangeArrowheads="1"/>
            </p:cNvSpPr>
            <p:nvPr/>
          </p:nvSpPr>
          <p:spPr bwMode="auto">
            <a:xfrm>
              <a:off x="3622" y="2311"/>
              <a:ext cx="16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a:solidFill>
                    <a:schemeClr val="accent2"/>
                  </a:solidFill>
                  <a:ea typeface="宋体" panose="02010600030101010101" pitchFamily="2" charset="-122"/>
                </a:rPr>
                <a:t>Feature X</a:t>
              </a:r>
            </a:p>
          </p:txBody>
        </p:sp>
        <p:sp>
          <p:nvSpPr>
            <p:cNvPr id="7220" name="Text Box 113"/>
            <p:cNvSpPr txBox="1">
              <a:spLocks noChangeArrowheads="1"/>
            </p:cNvSpPr>
            <p:nvPr/>
          </p:nvSpPr>
          <p:spPr bwMode="auto">
            <a:xfrm rot="-5400000">
              <a:off x="2717" y="1502"/>
              <a:ext cx="1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dirty="0">
                  <a:solidFill>
                    <a:schemeClr val="accent2"/>
                  </a:solidFill>
                  <a:ea typeface="宋体" panose="02010600030101010101" pitchFamily="2" charset="-122"/>
                </a:rPr>
                <a:t>Feature Y</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7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9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70">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70">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170">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70">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70">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19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20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2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21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6" grpId="0" animBg="1"/>
      <p:bldP spid="72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3"/>
          <p:cNvSpPr>
            <a:spLocks noGrp="1" noChangeArrowheads="1"/>
          </p:cNvSpPr>
          <p:nvPr>
            <p:ph type="title"/>
          </p:nvPr>
        </p:nvSpPr>
        <p:spPr/>
        <p:txBody>
          <a:bodyPr/>
          <a:lstStyle/>
          <a:p>
            <a:pPr eaLnBrk="1" hangingPunct="1"/>
            <a:r>
              <a:rPr lang="en-US" altLang="zh-CN" dirty="0">
                <a:ea typeface="宋体" panose="02010600030101010101" pitchFamily="2" charset="-122"/>
              </a:rPr>
              <a:t>Pattern Classification</a:t>
            </a:r>
          </a:p>
        </p:txBody>
      </p:sp>
      <p:sp>
        <p:nvSpPr>
          <p:cNvPr id="2" name="灯片编号占位符 1"/>
          <p:cNvSpPr>
            <a:spLocks noGrp="1"/>
          </p:cNvSpPr>
          <p:nvPr>
            <p:ph type="sldNum" sz="quarter" idx="12"/>
          </p:nvPr>
        </p:nvSpPr>
        <p:spPr/>
        <p:txBody>
          <a:bodyPr/>
          <a:lstStyle/>
          <a:p>
            <a:fld id="{48F63A3B-78C7-47BE-AE5E-E10140E04643}" type="slidenum">
              <a:rPr lang="en-US" smtClean="0"/>
              <a:t>20</a:t>
            </a:fld>
            <a:endParaRPr lang="en-US" dirty="0"/>
          </a:p>
        </p:txBody>
      </p:sp>
      <p:sp>
        <p:nvSpPr>
          <p:cNvPr id="6" name="文本框 5"/>
          <p:cNvSpPr txBox="1"/>
          <p:nvPr/>
        </p:nvSpPr>
        <p:spPr>
          <a:xfrm>
            <a:off x="696422" y="1499924"/>
            <a:ext cx="6096000" cy="584775"/>
          </a:xfrm>
          <a:prstGeom prst="rect">
            <a:avLst/>
          </a:prstGeom>
          <a:noFill/>
        </p:spPr>
        <p:txBody>
          <a:bodyPr wrap="square">
            <a:spAutoFit/>
          </a:bodyPr>
          <a:lstStyle/>
          <a:p>
            <a:pPr marL="457200" indent="-457200">
              <a:buFont typeface="Arial" panose="020B0604020202020204" pitchFamily="34" charset="0"/>
              <a:buChar char="•"/>
            </a:pPr>
            <a:r>
              <a:rPr lang="zh-CN" altLang="en-US" sz="3200" kern="0" dirty="0">
                <a:ea typeface="宋体" panose="02010600030101010101" pitchFamily="2" charset="-122"/>
              </a:rPr>
              <a:t>应用实例：智能电子秤</a:t>
            </a:r>
          </a:p>
        </p:txBody>
      </p:sp>
      <p:sp>
        <p:nvSpPr>
          <p:cNvPr id="7" name="文本框 3"/>
          <p:cNvSpPr txBox="1">
            <a:spLocks noChangeArrowheads="1"/>
          </p:cNvSpPr>
          <p:nvPr/>
        </p:nvSpPr>
        <p:spPr bwMode="auto">
          <a:xfrm>
            <a:off x="4301637" y="5484229"/>
            <a:ext cx="2955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rgbClr val="000000"/>
                </a:solidFill>
                <a:latin typeface="Times New Roman" panose="02020603050405020304" pitchFamily="18" charset="0"/>
                <a:ea typeface="微软雅黑" panose="020B0503020204020204" pitchFamily="34" charset="-122"/>
              </a:rPr>
              <a:t>智能水果电子秤工作示意图</a:t>
            </a:r>
          </a:p>
        </p:txBody>
      </p:sp>
      <p:pic>
        <p:nvPicPr>
          <p:cNvPr id="8" name="图片 4" descr="海南香蕉识别"/>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8685" y="2379468"/>
            <a:ext cx="1890713"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5" descr="海南香蕉"/>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34913" y="2388994"/>
            <a:ext cx="1944687"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6" descr="蜜梨识别"/>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35115" y="2384231"/>
            <a:ext cx="1871663"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7" descr="百香果识别"/>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72452" y="2379468"/>
            <a:ext cx="1858962"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4" descr="海南香蕉识别"/>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8210" y="2379468"/>
            <a:ext cx="1890713"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5" descr="海南香蕉"/>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4438" y="2388994"/>
            <a:ext cx="1944687"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6" descr="蜜梨识别"/>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44640" y="2379468"/>
            <a:ext cx="1871663"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Pattern Classification</a:t>
            </a:r>
          </a:p>
        </p:txBody>
      </p:sp>
      <p:sp>
        <p:nvSpPr>
          <p:cNvPr id="2" name="灯片编号占位符 1"/>
          <p:cNvSpPr>
            <a:spLocks noGrp="1"/>
          </p:cNvSpPr>
          <p:nvPr>
            <p:ph type="sldNum" sz="quarter" idx="12"/>
          </p:nvPr>
        </p:nvSpPr>
        <p:spPr/>
        <p:txBody>
          <a:bodyPr/>
          <a:lstStyle/>
          <a:p>
            <a:fld id="{48F63A3B-78C7-47BE-AE5E-E10140E04643}" type="slidenum">
              <a:rPr lang="en-US" smtClean="0"/>
              <a:t>21</a:t>
            </a:fld>
            <a:endParaRPr lang="en-US" dirty="0"/>
          </a:p>
        </p:txBody>
      </p:sp>
      <p:sp>
        <p:nvSpPr>
          <p:cNvPr id="3" name="内容占位符 2"/>
          <p:cNvSpPr>
            <a:spLocks noGrp="1" noChangeArrowheads="1"/>
          </p:cNvSpPr>
          <p:nvPr>
            <p:ph idx="1"/>
          </p:nvPr>
        </p:nvSpPr>
        <p:spPr>
          <a:xfrm>
            <a:off x="632517" y="1196975"/>
            <a:ext cx="8229600" cy="5524500"/>
          </a:xfrm>
        </p:spPr>
        <p:txBody>
          <a:bodyPr>
            <a:normAutofit/>
          </a:bodyPr>
          <a:lstStyle/>
          <a:p>
            <a:r>
              <a:rPr lang="zh-CN" altLang="en-US" sz="2000" dirty="0">
                <a:solidFill>
                  <a:srgbClr val="000000"/>
                </a:solidFill>
                <a:latin typeface="Times New Roman" panose="02020603050405020304" pitchFamily="18" charset="0"/>
                <a:cs typeface="+mn-cs"/>
              </a:rPr>
              <a:t>系统精度</a:t>
            </a:r>
          </a:p>
        </p:txBody>
      </p:sp>
      <p:graphicFrame>
        <p:nvGraphicFramePr>
          <p:cNvPr id="4" name="表格 3"/>
          <p:cNvGraphicFramePr>
            <a:graphicFrameLocks noGrp="1"/>
          </p:cNvGraphicFramePr>
          <p:nvPr>
            <p:extLst>
              <p:ext uri="{D42A27DB-BD31-4B8C-83A1-F6EECF244321}">
                <p14:modId xmlns:p14="http://schemas.microsoft.com/office/powerpoint/2010/main" val="88628860"/>
              </p:ext>
            </p:extLst>
          </p:nvPr>
        </p:nvGraphicFramePr>
        <p:xfrm>
          <a:off x="632517" y="5929312"/>
          <a:ext cx="4709503" cy="609600"/>
        </p:xfrm>
        <a:graphic>
          <a:graphicData uri="http://schemas.openxmlformats.org/drawingml/2006/table">
            <a:tbl>
              <a:tblPr firstRow="1" firstCol="1" bandRow="1"/>
              <a:tblGrid>
                <a:gridCol w="1516165">
                  <a:extLst>
                    <a:ext uri="{9D8B030D-6E8A-4147-A177-3AD203B41FA5}">
                      <a16:colId xmlns:a16="http://schemas.microsoft.com/office/drawing/2014/main" val="20000"/>
                    </a:ext>
                  </a:extLst>
                </a:gridCol>
                <a:gridCol w="1495428">
                  <a:extLst>
                    <a:ext uri="{9D8B030D-6E8A-4147-A177-3AD203B41FA5}">
                      <a16:colId xmlns:a16="http://schemas.microsoft.com/office/drawing/2014/main" val="20001"/>
                    </a:ext>
                  </a:extLst>
                </a:gridCol>
                <a:gridCol w="1697910">
                  <a:extLst>
                    <a:ext uri="{9D8B030D-6E8A-4147-A177-3AD203B41FA5}">
                      <a16:colId xmlns:a16="http://schemas.microsoft.com/office/drawing/2014/main" val="20002"/>
                    </a:ext>
                  </a:extLst>
                </a:gridCol>
              </a:tblGrid>
              <a:tr h="270671">
                <a:tc rowSpan="2">
                  <a:txBody>
                    <a:bodyPr/>
                    <a:lstStyle/>
                    <a:p>
                      <a:pPr marL="0" algn="ctr" defTabSz="914400" rtl="0" eaLnBrk="1" latinLnBrk="0" hangingPunct="1">
                        <a:lnSpc>
                          <a:spcPct val="125000"/>
                        </a:lnSpc>
                        <a:spcAft>
                          <a:spcPts val="0"/>
                        </a:spcAft>
                      </a:pPr>
                      <a:r>
                        <a:rPr lang="zh-CN" sz="1600" b="1"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水果识别系统</a:t>
                      </a:r>
                    </a:p>
                  </a:txBody>
                  <a:tcPr marL="51444" marR="51444"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25000"/>
                        </a:lnSpc>
                        <a:spcAft>
                          <a:spcPts val="0"/>
                        </a:spcAft>
                      </a:pPr>
                      <a:r>
                        <a:rPr lang="zh-CN" sz="1600" b="1"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总体准确率</a:t>
                      </a:r>
                    </a:p>
                  </a:txBody>
                  <a:tcPr marL="51444" marR="5144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25000"/>
                        </a:lnSpc>
                        <a:spcAft>
                          <a:spcPts val="0"/>
                        </a:spcAft>
                      </a:pPr>
                      <a:r>
                        <a:rPr lang="zh-CN" sz="1600" b="1"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平均识别时间</a:t>
                      </a:r>
                    </a:p>
                  </a:txBody>
                  <a:tcPr marL="51444" marR="5144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0666">
                <a:tc vMerge="1">
                  <a:txBody>
                    <a:bodyPr/>
                    <a:lstStyle/>
                    <a:p>
                      <a:endParaRPr lang="zh-CN"/>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25000"/>
                        </a:lnSpc>
                        <a:spcAft>
                          <a:spcPts val="0"/>
                        </a:spcAft>
                      </a:pPr>
                      <a:r>
                        <a:rPr lang="en-US" sz="1600" kern="120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98.95%</a:t>
                      </a:r>
                      <a:endParaRPr lang="zh-CN" sz="1600" kern="120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1444" marR="51444"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25000"/>
                        </a:lnSpc>
                        <a:spcAft>
                          <a:spcPts val="0"/>
                        </a:spcAft>
                      </a:pPr>
                      <a:r>
                        <a:rPr lang="en-US" sz="1600"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1.4s</a:t>
                      </a:r>
                      <a:endParaRPr lang="zh-CN" sz="1600"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1444" marR="51444"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文本框 4"/>
          <p:cNvSpPr txBox="1">
            <a:spLocks noChangeArrowheads="1"/>
          </p:cNvSpPr>
          <p:nvPr/>
        </p:nvSpPr>
        <p:spPr bwMode="auto">
          <a:xfrm>
            <a:off x="632517" y="1804511"/>
            <a:ext cx="5060139" cy="333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Aft>
                <a:spcPts val="900"/>
              </a:spcAft>
            </a:pPr>
            <a:r>
              <a:rPr lang="zh-CN" altLang="en-US" sz="2000" dirty="0">
                <a:solidFill>
                  <a:srgbClr val="000000"/>
                </a:solidFill>
                <a:latin typeface="Times New Roman" panose="02020603050405020304" pitchFamily="18" charset="0"/>
                <a:ea typeface="微软雅黑" panose="020B0503020204020204" pitchFamily="34" charset="-122"/>
              </a:rPr>
              <a:t>测试规则：</a:t>
            </a:r>
            <a:endParaRPr lang="zh-CN" altLang="en-US" sz="2000" dirty="0">
              <a:solidFill>
                <a:srgbClr val="000000"/>
              </a:solidFill>
              <a:ea typeface="微软雅黑" panose="020B0503020204020204" pitchFamily="34" charset="-122"/>
            </a:endParaRPr>
          </a:p>
          <a:p>
            <a:pPr>
              <a:lnSpc>
                <a:spcPct val="125000"/>
              </a:lnSpc>
              <a:spcAft>
                <a:spcPts val="450"/>
              </a:spcAft>
            </a:pPr>
            <a:r>
              <a:rPr lang="zh-CN" altLang="en-US" sz="2000" dirty="0">
                <a:solidFill>
                  <a:srgbClr val="000000"/>
                </a:solidFill>
                <a:ea typeface="微软雅黑" panose="020B0503020204020204" pitchFamily="34" charset="-122"/>
              </a:rPr>
              <a:t>    </a:t>
            </a:r>
            <a:r>
              <a:rPr lang="en-US" altLang="zh-CN" sz="2000" dirty="0">
                <a:solidFill>
                  <a:srgbClr val="000000"/>
                </a:solidFill>
                <a:ea typeface="微软雅黑" panose="020B0503020204020204" pitchFamily="34" charset="-122"/>
              </a:rPr>
              <a:t>1. </a:t>
            </a:r>
            <a:r>
              <a:rPr lang="zh-CN" altLang="en-US" sz="2000" dirty="0">
                <a:solidFill>
                  <a:srgbClr val="000000"/>
                </a:solidFill>
                <a:ea typeface="微软雅黑" panose="020B0503020204020204" pitchFamily="34" charset="-122"/>
              </a:rPr>
              <a:t>将含有</a:t>
            </a:r>
            <a:r>
              <a:rPr lang="en-US" altLang="zh-CN" sz="2000" dirty="0">
                <a:solidFill>
                  <a:srgbClr val="000000"/>
                </a:solidFill>
                <a:ea typeface="微软雅黑" panose="020B0503020204020204" pitchFamily="34" charset="-122"/>
              </a:rPr>
              <a:t>7808</a:t>
            </a:r>
            <a:r>
              <a:rPr lang="zh-CN" altLang="en-US" sz="2000" dirty="0">
                <a:solidFill>
                  <a:srgbClr val="000000"/>
                </a:solidFill>
                <a:ea typeface="微软雅黑" panose="020B0503020204020204" pitchFamily="34" charset="-122"/>
              </a:rPr>
              <a:t>张水果样本的数据集随机分为</a:t>
            </a:r>
            <a:r>
              <a:rPr lang="en-US" altLang="zh-CN" sz="2000" dirty="0">
                <a:solidFill>
                  <a:srgbClr val="000000"/>
                </a:solidFill>
                <a:ea typeface="微软雅黑" panose="020B0503020204020204" pitchFamily="34" charset="-122"/>
              </a:rPr>
              <a:t>80%</a:t>
            </a:r>
            <a:r>
              <a:rPr lang="zh-CN" altLang="en-US" sz="2000" dirty="0">
                <a:solidFill>
                  <a:srgbClr val="000000"/>
                </a:solidFill>
                <a:ea typeface="微软雅黑" panose="020B0503020204020204" pitchFamily="34" charset="-122"/>
              </a:rPr>
              <a:t>和</a:t>
            </a:r>
            <a:r>
              <a:rPr lang="en-US" altLang="zh-CN" sz="2000" dirty="0">
                <a:solidFill>
                  <a:srgbClr val="000000"/>
                </a:solidFill>
                <a:ea typeface="微软雅黑" panose="020B0503020204020204" pitchFamily="34" charset="-122"/>
              </a:rPr>
              <a:t>20%</a:t>
            </a:r>
            <a:r>
              <a:rPr lang="zh-CN" altLang="en-US" sz="2000" dirty="0">
                <a:solidFill>
                  <a:srgbClr val="000000"/>
                </a:solidFill>
                <a:ea typeface="微软雅黑" panose="020B0503020204020204" pitchFamily="34" charset="-122"/>
              </a:rPr>
              <a:t>的比例，分别用于模型的训练和测试。</a:t>
            </a:r>
          </a:p>
          <a:p>
            <a:pPr>
              <a:lnSpc>
                <a:spcPct val="125000"/>
              </a:lnSpc>
              <a:spcAft>
                <a:spcPts val="450"/>
              </a:spcAft>
            </a:pPr>
            <a:r>
              <a:rPr lang="zh-CN" altLang="en-US" sz="2000" dirty="0">
                <a:solidFill>
                  <a:srgbClr val="000000"/>
                </a:solidFill>
                <a:ea typeface="微软雅黑" panose="020B0503020204020204" pitchFamily="34" charset="-122"/>
              </a:rPr>
              <a:t>    </a:t>
            </a:r>
            <a:r>
              <a:rPr lang="en-US" altLang="zh-CN" sz="2000" dirty="0">
                <a:solidFill>
                  <a:srgbClr val="000000"/>
                </a:solidFill>
                <a:ea typeface="微软雅黑" panose="020B0503020204020204" pitchFamily="34" charset="-122"/>
              </a:rPr>
              <a:t>2. </a:t>
            </a:r>
            <a:r>
              <a:rPr lang="zh-CN" altLang="en-US" sz="2000" dirty="0">
                <a:solidFill>
                  <a:srgbClr val="000000"/>
                </a:solidFill>
                <a:ea typeface="微软雅黑" panose="020B0503020204020204" pitchFamily="34" charset="-122"/>
              </a:rPr>
              <a:t>统计测试样本的识别结果，将</a:t>
            </a:r>
            <a:r>
              <a:rPr lang="en-US" altLang="zh-CN" sz="2000" dirty="0">
                <a:solidFill>
                  <a:srgbClr val="000000"/>
                </a:solidFill>
                <a:ea typeface="微软雅黑" panose="020B0503020204020204" pitchFamily="34" charset="-122"/>
              </a:rPr>
              <a:t>71</a:t>
            </a:r>
            <a:r>
              <a:rPr lang="zh-CN" altLang="en-US" sz="2000" dirty="0">
                <a:solidFill>
                  <a:srgbClr val="000000"/>
                </a:solidFill>
                <a:ea typeface="微软雅黑" panose="020B0503020204020204" pitchFamily="34" charset="-122"/>
              </a:rPr>
              <a:t>类水果的平均识别准确率作为系统的准确率。</a:t>
            </a:r>
          </a:p>
          <a:p>
            <a:pPr>
              <a:lnSpc>
                <a:spcPct val="125000"/>
              </a:lnSpc>
              <a:spcAft>
                <a:spcPts val="450"/>
              </a:spcAft>
            </a:pPr>
            <a:r>
              <a:rPr lang="zh-CN" altLang="en-US" sz="2000" dirty="0">
                <a:solidFill>
                  <a:srgbClr val="000000"/>
                </a:solidFill>
                <a:ea typeface="微软雅黑" panose="020B0503020204020204" pitchFamily="34" charset="-122"/>
              </a:rPr>
              <a:t>    </a:t>
            </a:r>
            <a:r>
              <a:rPr lang="en-US" altLang="zh-CN" sz="2000" dirty="0">
                <a:solidFill>
                  <a:srgbClr val="000000"/>
                </a:solidFill>
                <a:ea typeface="微软雅黑" panose="020B0503020204020204" pitchFamily="34" charset="-122"/>
              </a:rPr>
              <a:t>3. </a:t>
            </a:r>
            <a:r>
              <a:rPr lang="zh-CN" altLang="en-US" sz="2000" dirty="0">
                <a:solidFill>
                  <a:srgbClr val="000000"/>
                </a:solidFill>
                <a:ea typeface="微软雅黑" panose="020B0503020204020204" pitchFamily="34" charset="-122"/>
              </a:rPr>
              <a:t>总体识别时间与测试样本数的比值作为系统平均完成一次识别任务的时间。</a:t>
            </a:r>
            <a:r>
              <a:rPr lang="en-US" altLang="zh-CN" sz="2000" dirty="0">
                <a:solidFill>
                  <a:srgbClr val="000000"/>
                </a:solidFill>
                <a:ea typeface="微软雅黑" panose="020B0503020204020204" pitchFamily="34" charset="-122"/>
              </a:rPr>
              <a:t> </a:t>
            </a:r>
          </a:p>
        </p:txBody>
      </p:sp>
      <p:graphicFrame>
        <p:nvGraphicFramePr>
          <p:cNvPr id="6" name="表格 5"/>
          <p:cNvGraphicFramePr>
            <a:graphicFrameLocks noGrp="1"/>
          </p:cNvGraphicFramePr>
          <p:nvPr>
            <p:extLst>
              <p:ext uri="{D42A27DB-BD31-4B8C-83A1-F6EECF244321}">
                <p14:modId xmlns:p14="http://schemas.microsoft.com/office/powerpoint/2010/main" val="1216679799"/>
              </p:ext>
            </p:extLst>
          </p:nvPr>
        </p:nvGraphicFramePr>
        <p:xfrm>
          <a:off x="5692655" y="1196976"/>
          <a:ext cx="5397023" cy="5379848"/>
        </p:xfrm>
        <a:graphic>
          <a:graphicData uri="http://schemas.openxmlformats.org/drawingml/2006/table">
            <a:tbl>
              <a:tblPr firstRow="1" firstCol="1" bandRow="1"/>
              <a:tblGrid>
                <a:gridCol w="952088">
                  <a:extLst>
                    <a:ext uri="{9D8B030D-6E8A-4147-A177-3AD203B41FA5}">
                      <a16:colId xmlns:a16="http://schemas.microsoft.com/office/drawing/2014/main" val="20000"/>
                    </a:ext>
                  </a:extLst>
                </a:gridCol>
                <a:gridCol w="3511742">
                  <a:extLst>
                    <a:ext uri="{9D8B030D-6E8A-4147-A177-3AD203B41FA5}">
                      <a16:colId xmlns:a16="http://schemas.microsoft.com/office/drawing/2014/main" val="20001"/>
                    </a:ext>
                  </a:extLst>
                </a:gridCol>
                <a:gridCol w="933193">
                  <a:extLst>
                    <a:ext uri="{9D8B030D-6E8A-4147-A177-3AD203B41FA5}">
                      <a16:colId xmlns:a16="http://schemas.microsoft.com/office/drawing/2014/main" val="20002"/>
                    </a:ext>
                  </a:extLst>
                </a:gridCol>
              </a:tblGrid>
              <a:tr h="435447">
                <a:tc>
                  <a:txBody>
                    <a:bodyPr/>
                    <a:lstStyle/>
                    <a:p>
                      <a:pPr algn="ctr">
                        <a:lnSpc>
                          <a:spcPct val="125000"/>
                        </a:lnSpc>
                        <a:spcAft>
                          <a:spcPts val="0"/>
                        </a:spcAft>
                      </a:pPr>
                      <a:r>
                        <a:rPr lang="zh-CN" sz="14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识别精度</a:t>
                      </a:r>
                    </a:p>
                  </a:txBody>
                  <a:tcPr marL="51438" marR="51438"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14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水果种类</a:t>
                      </a:r>
                    </a:p>
                  </a:txBody>
                  <a:tcPr marL="51438" marR="514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14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种类合计</a:t>
                      </a:r>
                    </a:p>
                  </a:txBody>
                  <a:tcPr marL="51438" marR="51438"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27953">
                <a:tc>
                  <a:txBody>
                    <a:bodyPr/>
                    <a:lstStyle/>
                    <a:p>
                      <a:pPr algn="ctr">
                        <a:lnSpc>
                          <a:spcPct val="125000"/>
                        </a:lnSpc>
                        <a:spcAft>
                          <a:spcPts val="0"/>
                        </a:spcAft>
                      </a:pPr>
                      <a:r>
                        <a:rPr lang="en-US" sz="1400" kern="100" dirty="0">
                          <a:effectLst/>
                          <a:latin typeface="Times New Roman" panose="02020603050405020304" pitchFamily="18" charset="0"/>
                          <a:ea typeface="微软雅黑" panose="020B0503020204020204" pitchFamily="34" charset="-122"/>
                          <a:cs typeface="Times New Roman" panose="02020603050405020304" pitchFamily="18" charset="0"/>
                        </a:rPr>
                        <a:t>100%</a:t>
                      </a:r>
                      <a:endParaRPr lang="zh-CN" sz="1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1438" marR="51438"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进口咖喱果，人参果，白兰瓜，纽荷脐橙，冬枣，胡萝卜，雪莲果，紫色西红柿，台湾小凤瓜，永春芦柑，油桃，金桔，西瓜，百香果，年桔，榴莲，柠檬，西梅，枇杷，珍珠果，黄香瓜，杨桃，菠萝，火龙果，大台农芒，龙眼，澳洲蜜柑，西州蜜瓜，山楂，澳洲大芒，丰水梨，冰糖心苹果，紫色圣女果</a:t>
                      </a:r>
                    </a:p>
                  </a:txBody>
                  <a:tcPr marL="51438" marR="514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1400" kern="100" dirty="0">
                          <a:effectLst/>
                          <a:latin typeface="Times New Roman" panose="02020603050405020304" pitchFamily="18" charset="0"/>
                          <a:ea typeface="微软雅黑" panose="020B0503020204020204" pitchFamily="34" charset="-122"/>
                          <a:cs typeface="Times New Roman" panose="02020603050405020304" pitchFamily="18" charset="0"/>
                        </a:rPr>
                        <a:t>33</a:t>
                      </a:r>
                      <a:endParaRPr lang="zh-CN" sz="1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1438" marR="51438"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27953">
                <a:tc>
                  <a:txBody>
                    <a:bodyPr/>
                    <a:lstStyle/>
                    <a:p>
                      <a:pPr algn="ctr">
                        <a:lnSpc>
                          <a:spcPct val="125000"/>
                        </a:lnSpc>
                        <a:spcAft>
                          <a:spcPts val="0"/>
                        </a:spcAft>
                      </a:pPr>
                      <a:r>
                        <a:rPr lang="en-US" sz="1400" kern="100">
                          <a:effectLst/>
                          <a:latin typeface="Times New Roman" panose="02020603050405020304" pitchFamily="18" charset="0"/>
                          <a:ea typeface="微软雅黑" panose="020B0503020204020204" pitchFamily="34" charset="-122"/>
                          <a:cs typeface="Times New Roman" panose="02020603050405020304" pitchFamily="18" charset="0"/>
                        </a:rPr>
                        <a:t>&gt; 90% </a:t>
                      </a:r>
                      <a:endParaRPr lang="zh-CN" sz="14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1438" marR="51438"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蜜柚，无籽红提，台湾青枣，板栗，无籽黑提，哈密瓜，米蕉， 黄金李，甜王瓜，沙田柚，夏橙，泰国香蕉，脆肉瓜，国产红提，砀山梨，雪梨，陕西香酥梨，花牛红苹果，冰糖橙，进口奇异果，小台农芒，红布伦，百香瓜，国产青提，脆李，番石榴，国产青苹果，海南香蕉，香梨，猕猴桃，蜜梨，贡梨，黑布伦，</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雪山白苹果，</a:t>
                      </a:r>
                      <a:r>
                        <a:rPr 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富士王</a:t>
                      </a:r>
                    </a:p>
                  </a:txBody>
                  <a:tcPr marL="51438" marR="514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1400" kern="100" dirty="0">
                          <a:effectLst/>
                          <a:latin typeface="Times New Roman" panose="02020603050405020304" pitchFamily="18" charset="0"/>
                          <a:ea typeface="微软雅黑" panose="020B0503020204020204" pitchFamily="34" charset="-122"/>
                          <a:cs typeface="Times New Roman" panose="02020603050405020304" pitchFamily="18" charset="0"/>
                        </a:rPr>
                        <a:t>35</a:t>
                      </a:r>
                      <a:endParaRPr lang="zh-CN" sz="1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1438" marR="51438"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3718">
                <a:tc>
                  <a:txBody>
                    <a:bodyPr/>
                    <a:lstStyle/>
                    <a:p>
                      <a:pPr algn="ctr">
                        <a:lnSpc>
                          <a:spcPct val="125000"/>
                        </a:lnSpc>
                        <a:spcAft>
                          <a:spcPts val="0"/>
                        </a:spcAft>
                      </a:pPr>
                      <a:r>
                        <a:rPr lang="en-US" sz="1400" kern="100">
                          <a:effectLst/>
                          <a:latin typeface="Times New Roman" panose="02020603050405020304" pitchFamily="18" charset="0"/>
                          <a:ea typeface="微软雅黑" panose="020B0503020204020204" pitchFamily="34" charset="-122"/>
                          <a:cs typeface="Times New Roman" panose="02020603050405020304" pitchFamily="18" charset="0"/>
                        </a:rPr>
                        <a:t>80%-90%</a:t>
                      </a:r>
                      <a:endParaRPr lang="zh-CN" sz="14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1438" marR="51438"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400" kern="100">
                          <a:effectLst/>
                          <a:latin typeface="Times New Roman" panose="02020603050405020304" pitchFamily="18" charset="0"/>
                          <a:ea typeface="微软雅黑" panose="020B0503020204020204" pitchFamily="34" charset="-122"/>
                          <a:cs typeface="Times New Roman" panose="02020603050405020304" pitchFamily="18" charset="0"/>
                        </a:rPr>
                        <a:t>特级红富</a:t>
                      </a:r>
                      <a:r>
                        <a:rPr lang="zh-CN" altLang="en-US" sz="1400" kern="100">
                          <a:effectLst/>
                          <a:latin typeface="Times New Roman" panose="02020603050405020304" pitchFamily="18" charset="0"/>
                          <a:ea typeface="微软雅黑" panose="020B0503020204020204" pitchFamily="34" charset="-122"/>
                          <a:cs typeface="Times New Roman" panose="02020603050405020304" pitchFamily="18" charset="0"/>
                        </a:rPr>
                        <a:t>士</a:t>
                      </a:r>
                      <a:r>
                        <a:rPr lang="zh-CN" sz="1400" kern="100">
                          <a:effectLst/>
                          <a:latin typeface="Times New Roman" panose="02020603050405020304" pitchFamily="18" charset="0"/>
                          <a:ea typeface="微软雅黑" panose="020B0503020204020204" pitchFamily="34" charset="-122"/>
                          <a:cs typeface="Times New Roman" panose="02020603050405020304" pitchFamily="18" charset="0"/>
                        </a:rPr>
                        <a:t>，鸭梨</a:t>
                      </a:r>
                      <a:r>
                        <a:rPr lang="zh-CN" altLang="en-US" sz="1400" kern="10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kern="100">
                          <a:effectLst/>
                          <a:latin typeface="Times New Roman" panose="02020603050405020304" pitchFamily="18" charset="0"/>
                          <a:ea typeface="微软雅黑" panose="020B0503020204020204" pitchFamily="34" charset="-122"/>
                          <a:cs typeface="Times New Roman" panose="02020603050405020304" pitchFamily="18" charset="0"/>
                        </a:rPr>
                        <a:t>黄金梨</a:t>
                      </a:r>
                      <a:endParaRPr lang="zh-CN" sz="14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1438" marR="514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1438" marR="51438"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72505">
                <a:tc>
                  <a:txBody>
                    <a:bodyPr/>
                    <a:lstStyle/>
                    <a:p>
                      <a:pPr algn="ctr">
                        <a:lnSpc>
                          <a:spcPct val="125000"/>
                        </a:lnSpc>
                        <a:spcAft>
                          <a:spcPts val="0"/>
                        </a:spcAft>
                      </a:pPr>
                      <a:r>
                        <a:rPr lang="en-US" sz="1400" kern="100">
                          <a:effectLst/>
                          <a:latin typeface="Times New Roman" panose="02020603050405020304" pitchFamily="18" charset="0"/>
                          <a:ea typeface="微软雅黑" panose="020B0503020204020204" pitchFamily="34" charset="-122"/>
                          <a:cs typeface="Times New Roman" panose="02020603050405020304" pitchFamily="18" charset="0"/>
                        </a:rPr>
                        <a:t>&lt;80%</a:t>
                      </a:r>
                      <a:endParaRPr lang="zh-CN" sz="14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1438" marR="51438"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sz="14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1438" marR="514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1400" kern="1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1438" marR="51438"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title"/>
          </p:nvPr>
        </p:nvSpPr>
        <p:spPr/>
        <p:txBody>
          <a:bodyPr/>
          <a:lstStyle/>
          <a:p>
            <a:pPr eaLnBrk="1" hangingPunct="1"/>
            <a:r>
              <a:rPr lang="en-US" altLang="zh-CN" dirty="0">
                <a:ea typeface="宋体" panose="02010600030101010101" pitchFamily="2" charset="-122"/>
              </a:rPr>
              <a:t>Pattern Classification</a:t>
            </a:r>
          </a:p>
        </p:txBody>
      </p:sp>
      <p:sp>
        <p:nvSpPr>
          <p:cNvPr id="2" name="灯片编号占位符 1"/>
          <p:cNvSpPr>
            <a:spLocks noGrp="1"/>
          </p:cNvSpPr>
          <p:nvPr>
            <p:ph type="sldNum" sz="quarter" idx="12"/>
          </p:nvPr>
        </p:nvSpPr>
        <p:spPr/>
        <p:txBody>
          <a:bodyPr/>
          <a:lstStyle/>
          <a:p>
            <a:fld id="{48F63A3B-78C7-47BE-AE5E-E10140E04643}" type="slidenum">
              <a:rPr lang="en-US" smtClean="0"/>
              <a:t>22</a:t>
            </a:fld>
            <a:endParaRPr lang="en-US" dirty="0"/>
          </a:p>
        </p:txBody>
      </p:sp>
      <p:sp>
        <p:nvSpPr>
          <p:cNvPr id="5" name="内容占位符 2"/>
          <p:cNvSpPr>
            <a:spLocks noGrp="1" noChangeArrowheads="1"/>
          </p:cNvSpPr>
          <p:nvPr>
            <p:ph idx="1"/>
          </p:nvPr>
        </p:nvSpPr>
        <p:spPr>
          <a:xfrm>
            <a:off x="628118" y="1230166"/>
            <a:ext cx="8229600" cy="5524500"/>
          </a:xfrm>
        </p:spPr>
        <p:txBody>
          <a:bodyPr/>
          <a:lstStyle/>
          <a:p>
            <a:r>
              <a:rPr lang="zh-CN" altLang="en-US" dirty="0">
                <a:ea typeface="宋体" panose="02010600030101010101" pitchFamily="2" charset="-122"/>
              </a:rPr>
              <a:t>特点与优势</a:t>
            </a:r>
          </a:p>
        </p:txBody>
      </p:sp>
      <p:sp>
        <p:nvSpPr>
          <p:cNvPr id="6" name="TextBox 39"/>
          <p:cNvSpPr txBox="1">
            <a:spLocks noChangeArrowheads="1"/>
          </p:cNvSpPr>
          <p:nvPr/>
        </p:nvSpPr>
        <p:spPr bwMode="auto">
          <a:xfrm>
            <a:off x="613432" y="1816631"/>
            <a:ext cx="6162676" cy="478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与市场中现有的电子秤相比，具有如下优势：</a:t>
            </a:r>
          </a:p>
          <a:p>
            <a:endParaRPr lang="zh-CN" altLang="en-US" sz="2000" dirty="0">
              <a:solidFill>
                <a:srgbClr val="000000"/>
              </a:solidFill>
              <a:latin typeface="微软雅黑" panose="020B0503020204020204" pitchFamily="34" charset="-122"/>
              <a:ea typeface="微软雅黑" panose="020B0503020204020204" pitchFamily="34" charset="-122"/>
            </a:endParaRPr>
          </a:p>
          <a:p>
            <a:pPr>
              <a:lnSpc>
                <a:spcPct val="125000"/>
              </a:lnSpc>
              <a:spcAft>
                <a:spcPts val="900"/>
              </a:spcAft>
            </a:pPr>
            <a:r>
              <a:rPr lang="en-US" altLang="zh-CN" sz="2000" dirty="0">
                <a:solidFill>
                  <a:srgbClr val="000000"/>
                </a:solidFill>
                <a:latin typeface="Times New Roman" panose="02020603050405020304" pitchFamily="18" charset="0"/>
                <a:ea typeface="微软雅黑" panose="020B0503020204020204" pitchFamily="34" charset="-122"/>
              </a:rPr>
              <a:t>1. </a:t>
            </a:r>
            <a:r>
              <a:rPr lang="zh-CN" altLang="en-US" sz="2000" dirty="0">
                <a:solidFill>
                  <a:srgbClr val="000000"/>
                </a:solidFill>
                <a:latin typeface="微软雅黑" panose="020B0503020204020204" pitchFamily="34" charset="-122"/>
                <a:ea typeface="微软雅黑" panose="020B0503020204020204" pitchFamily="34" charset="-122"/>
              </a:rPr>
              <a:t>高效、智能。</a:t>
            </a:r>
            <a:r>
              <a:rPr lang="zh-CN" altLang="en-US" sz="2000" dirty="0">
                <a:solidFill>
                  <a:srgbClr val="000000"/>
                </a:solidFill>
                <a:latin typeface="宋体" panose="02010600030101010101" pitchFamily="2" charset="-122"/>
                <a:ea typeface="宋体" panose="02010600030101010101" pitchFamily="2" charset="-122"/>
              </a:rPr>
              <a:t>智能电子秤平均</a:t>
            </a:r>
            <a:r>
              <a:rPr lang="en-US" altLang="zh-CN" sz="2000" dirty="0">
                <a:solidFill>
                  <a:srgbClr val="000000"/>
                </a:solidFill>
                <a:latin typeface="宋体" panose="02010600030101010101" pitchFamily="2" charset="-122"/>
                <a:ea typeface="宋体" panose="02010600030101010101" pitchFamily="2" charset="-122"/>
              </a:rPr>
              <a:t>1.4s</a:t>
            </a:r>
            <a:r>
              <a:rPr lang="zh-CN" altLang="en-US" sz="2000" dirty="0">
                <a:solidFill>
                  <a:srgbClr val="000000"/>
                </a:solidFill>
                <a:latin typeface="宋体" panose="02010600030101010101" pitchFamily="2" charset="-122"/>
                <a:ea typeface="宋体" panose="02010600030101010101" pitchFamily="2" charset="-122"/>
              </a:rPr>
              <a:t>即可自动地识别水果种类，简化人工操作的繁琐流程，提高商家运营效率。</a:t>
            </a:r>
          </a:p>
          <a:p>
            <a:pPr>
              <a:lnSpc>
                <a:spcPct val="125000"/>
              </a:lnSpc>
              <a:spcAft>
                <a:spcPts val="900"/>
              </a:spcAft>
            </a:pPr>
            <a:r>
              <a:rPr lang="zh-CN" altLang="en-US" sz="2000" dirty="0">
                <a:solidFill>
                  <a:srgbClr val="000000"/>
                </a:solidFill>
                <a:latin typeface="Times New Roman" panose="02020603050405020304" pitchFamily="18" charset="0"/>
                <a:ea typeface="微软雅黑" panose="020B0503020204020204" pitchFamily="34" charset="-122"/>
              </a:rPr>
              <a:t>2. </a:t>
            </a:r>
            <a:r>
              <a:rPr lang="zh-CN" altLang="en-US" sz="2000" dirty="0">
                <a:solidFill>
                  <a:srgbClr val="000000"/>
                </a:solidFill>
                <a:latin typeface="微软雅黑" panose="020B0503020204020204" pitchFamily="34" charset="-122"/>
                <a:ea typeface="微软雅黑" panose="020B0503020204020204" pitchFamily="34" charset="-122"/>
              </a:rPr>
              <a:t>与肉眼识别相比，结果更加准确。</a:t>
            </a:r>
            <a:r>
              <a:rPr lang="zh-CN" altLang="en-US" sz="2000" dirty="0">
                <a:solidFill>
                  <a:srgbClr val="000000"/>
                </a:solidFill>
                <a:latin typeface="宋体" panose="02010600030101010101" pitchFamily="2" charset="-122"/>
                <a:ea typeface="宋体" panose="02010600030101010101" pitchFamily="2" charset="-122"/>
              </a:rPr>
              <a:t>市场中常见的水果多达上百种，很多水果品种和外观非常相似，人工记忆与区分的难度较大。智能水果电子秤可将流程智能化，解放劳动力，识别结果更稳定。</a:t>
            </a:r>
          </a:p>
          <a:p>
            <a:pPr>
              <a:lnSpc>
                <a:spcPct val="125000"/>
              </a:lnSpc>
            </a:pPr>
            <a:r>
              <a:rPr lang="zh-CN" altLang="en-US" sz="2000" dirty="0">
                <a:solidFill>
                  <a:srgbClr val="000000"/>
                </a:solidFill>
                <a:latin typeface="Times New Roman" panose="02020603050405020304" pitchFamily="18" charset="0"/>
                <a:ea typeface="微软雅黑" panose="020B0503020204020204" pitchFamily="34" charset="-122"/>
              </a:rPr>
              <a:t>3. 降低商家运营成本。</a:t>
            </a:r>
            <a:r>
              <a:rPr lang="zh-CN" altLang="en-US" sz="2000" dirty="0">
                <a:solidFill>
                  <a:srgbClr val="000000"/>
                </a:solidFill>
                <a:latin typeface="宋体" panose="02010600030101010101" pitchFamily="2" charset="-122"/>
                <a:ea typeface="宋体" panose="02010600030101010101" pitchFamily="2" charset="-122"/>
              </a:rPr>
              <a:t>传统销售模式下，每台电子秤都需配备相应的操作人员，而智能电子秤可以由顾客自助操作，可有效降低人力成本。</a:t>
            </a:r>
            <a:endParaRPr lang="zh-CN" altLang="en-US" sz="2000" b="1" dirty="0">
              <a:solidFill>
                <a:srgbClr val="000000"/>
              </a:solidFill>
              <a:latin typeface="宋体" panose="02010600030101010101" pitchFamily="2" charset="-122"/>
              <a:ea typeface="宋体" panose="02010600030101010101" pitchFamily="2" charset="-122"/>
            </a:endParaRPr>
          </a:p>
        </p:txBody>
      </p:sp>
      <p:pic>
        <p:nvPicPr>
          <p:cNvPr id="7" name="图片 4" descr="20170308090739"/>
          <p:cNvPicPr>
            <a:picLocks noChangeAspect="1" noChangeArrowheads="1"/>
          </p:cNvPicPr>
          <p:nvPr/>
        </p:nvPicPr>
        <p:blipFill>
          <a:blip r:embed="rId2" cstate="print">
            <a:extLst>
              <a:ext uri="{28A0092B-C50C-407E-A947-70E740481C1C}">
                <a14:useLocalDpi xmlns:a14="http://schemas.microsoft.com/office/drawing/2010/main" val="0"/>
              </a:ext>
            </a:extLst>
          </a:blip>
          <a:srcRect l="21048" t="17403" r="26587"/>
          <a:stretch>
            <a:fillRect/>
          </a:stretch>
        </p:blipFill>
        <p:spPr bwMode="auto">
          <a:xfrm>
            <a:off x="7238467" y="1570182"/>
            <a:ext cx="1806575"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5" descr="20170308153653"/>
          <p:cNvPicPr>
            <a:picLocks noChangeAspect="1" noChangeArrowheads="1"/>
          </p:cNvPicPr>
          <p:nvPr/>
        </p:nvPicPr>
        <p:blipFill>
          <a:blip r:embed="rId3" cstate="print">
            <a:extLst>
              <a:ext uri="{28A0092B-C50C-407E-A947-70E740481C1C}">
                <a14:useLocalDpi xmlns:a14="http://schemas.microsoft.com/office/drawing/2010/main" val="0"/>
              </a:ext>
            </a:extLst>
          </a:blip>
          <a:srcRect l="15732" t="16588" r="25966"/>
          <a:stretch>
            <a:fillRect/>
          </a:stretch>
        </p:blipFill>
        <p:spPr bwMode="auto">
          <a:xfrm>
            <a:off x="9157755" y="1571770"/>
            <a:ext cx="1660525"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6"/>
          <p:cNvSpPr txBox="1">
            <a:spLocks noChangeArrowheads="1"/>
          </p:cNvSpPr>
          <p:nvPr/>
        </p:nvSpPr>
        <p:spPr bwMode="auto">
          <a:xfrm>
            <a:off x="7779805" y="3076720"/>
            <a:ext cx="963612"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900">
                <a:solidFill>
                  <a:srgbClr val="000000"/>
                </a:solidFill>
                <a:latin typeface="微软雅黑" panose="020B0503020204020204" pitchFamily="34" charset="-122"/>
                <a:ea typeface="微软雅黑" panose="020B0503020204020204" pitchFamily="34" charset="-122"/>
              </a:rPr>
              <a:t>冰糖心苹果</a:t>
            </a:r>
          </a:p>
        </p:txBody>
      </p:sp>
      <p:sp>
        <p:nvSpPr>
          <p:cNvPr id="10" name="文本框 7"/>
          <p:cNvSpPr txBox="1">
            <a:spLocks noChangeArrowheads="1"/>
          </p:cNvSpPr>
          <p:nvPr/>
        </p:nvSpPr>
        <p:spPr bwMode="auto">
          <a:xfrm>
            <a:off x="9619717" y="3081482"/>
            <a:ext cx="96361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900">
                <a:solidFill>
                  <a:srgbClr val="000000"/>
                </a:solidFill>
                <a:latin typeface="微软雅黑" panose="020B0503020204020204" pitchFamily="34" charset="-122"/>
                <a:ea typeface="微软雅黑" panose="020B0503020204020204" pitchFamily="34" charset="-122"/>
              </a:rPr>
              <a:t>特级红富士</a:t>
            </a:r>
          </a:p>
        </p:txBody>
      </p:sp>
      <p:pic>
        <p:nvPicPr>
          <p:cNvPr id="11" name="图片 8" descr="Snapshot000014"/>
          <p:cNvPicPr>
            <a:picLocks noChangeAspect="1" noChangeArrowheads="1"/>
          </p:cNvPicPr>
          <p:nvPr/>
        </p:nvPicPr>
        <p:blipFill>
          <a:blip r:embed="rId4">
            <a:extLst>
              <a:ext uri="{28A0092B-C50C-407E-A947-70E740481C1C}">
                <a14:useLocalDpi xmlns:a14="http://schemas.microsoft.com/office/drawing/2010/main" val="0"/>
              </a:ext>
            </a:extLst>
          </a:blip>
          <a:srcRect l="17973" t="11333" r="35263"/>
          <a:stretch>
            <a:fillRect/>
          </a:stretch>
        </p:blipFill>
        <p:spPr bwMode="auto">
          <a:xfrm>
            <a:off x="7243230" y="3316432"/>
            <a:ext cx="1801812"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9"/>
          <p:cNvSpPr txBox="1">
            <a:spLocks noChangeArrowheads="1"/>
          </p:cNvSpPr>
          <p:nvPr/>
        </p:nvSpPr>
        <p:spPr bwMode="auto">
          <a:xfrm>
            <a:off x="7984592" y="4869007"/>
            <a:ext cx="67151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900">
                <a:solidFill>
                  <a:srgbClr val="000000"/>
                </a:solidFill>
                <a:latin typeface="微软雅黑" panose="020B0503020204020204" pitchFamily="34" charset="-122"/>
                <a:ea typeface="微软雅黑" panose="020B0503020204020204" pitchFamily="34" charset="-122"/>
              </a:rPr>
              <a:t>砀山梨</a:t>
            </a:r>
          </a:p>
        </p:txBody>
      </p:sp>
      <p:pic>
        <p:nvPicPr>
          <p:cNvPr id="13" name="图片 10" descr="20170307162310"/>
          <p:cNvPicPr>
            <a:picLocks noChangeAspect="1" noChangeArrowheads="1"/>
          </p:cNvPicPr>
          <p:nvPr/>
        </p:nvPicPr>
        <p:blipFill>
          <a:blip r:embed="rId5" cstate="print">
            <a:extLst>
              <a:ext uri="{28A0092B-C50C-407E-A947-70E740481C1C}">
                <a14:useLocalDpi xmlns:a14="http://schemas.microsoft.com/office/drawing/2010/main" val="0"/>
              </a:ext>
            </a:extLst>
          </a:blip>
          <a:srcRect l="21996" t="2425" r="31049" b="12302"/>
          <a:stretch>
            <a:fillRect/>
          </a:stretch>
        </p:blipFill>
        <p:spPr bwMode="auto">
          <a:xfrm>
            <a:off x="9152992" y="3319607"/>
            <a:ext cx="1682750" cy="157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1"/>
          <p:cNvSpPr txBox="1">
            <a:spLocks noChangeArrowheads="1"/>
          </p:cNvSpPr>
          <p:nvPr/>
        </p:nvSpPr>
        <p:spPr bwMode="auto">
          <a:xfrm>
            <a:off x="9861017" y="4862657"/>
            <a:ext cx="52546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900">
                <a:solidFill>
                  <a:srgbClr val="000000"/>
                </a:solidFill>
                <a:latin typeface="微软雅黑" panose="020B0503020204020204" pitchFamily="34" charset="-122"/>
                <a:ea typeface="微软雅黑" panose="020B0503020204020204" pitchFamily="34" charset="-122"/>
              </a:rPr>
              <a:t>贡梨</a:t>
            </a:r>
          </a:p>
        </p:txBody>
      </p:sp>
      <p:pic>
        <p:nvPicPr>
          <p:cNvPr id="15" name="图片 12" descr="20170308103009"/>
          <p:cNvPicPr>
            <a:picLocks noChangeAspect="1" noChangeArrowheads="1"/>
          </p:cNvPicPr>
          <p:nvPr/>
        </p:nvPicPr>
        <p:blipFill>
          <a:blip r:embed="rId6">
            <a:extLst>
              <a:ext uri="{28A0092B-C50C-407E-A947-70E740481C1C}">
                <a14:useLocalDpi xmlns:a14="http://schemas.microsoft.com/office/drawing/2010/main" val="0"/>
              </a:ext>
            </a:extLst>
          </a:blip>
          <a:srcRect l="12462" t="7945" r="17329"/>
          <a:stretch>
            <a:fillRect/>
          </a:stretch>
        </p:blipFill>
        <p:spPr bwMode="auto">
          <a:xfrm>
            <a:off x="7238467" y="5091257"/>
            <a:ext cx="1806575"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3" descr="20170309160530"/>
          <p:cNvPicPr>
            <a:picLocks noChangeAspect="1" noChangeArrowheads="1"/>
          </p:cNvPicPr>
          <p:nvPr/>
        </p:nvPicPr>
        <p:blipFill>
          <a:blip r:embed="rId7">
            <a:extLst>
              <a:ext uri="{28A0092B-C50C-407E-A947-70E740481C1C}">
                <a14:useLocalDpi xmlns:a14="http://schemas.microsoft.com/office/drawing/2010/main" val="0"/>
              </a:ext>
            </a:extLst>
          </a:blip>
          <a:srcRect l="17860" t="201" r="21143"/>
          <a:stretch>
            <a:fillRect/>
          </a:stretch>
        </p:blipFill>
        <p:spPr bwMode="auto">
          <a:xfrm>
            <a:off x="9145055" y="5091257"/>
            <a:ext cx="1717675"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4"/>
          <p:cNvSpPr txBox="1">
            <a:spLocks noChangeArrowheads="1"/>
          </p:cNvSpPr>
          <p:nvPr/>
        </p:nvSpPr>
        <p:spPr bwMode="auto">
          <a:xfrm>
            <a:off x="8073492" y="6602557"/>
            <a:ext cx="52546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900">
                <a:solidFill>
                  <a:srgbClr val="000000"/>
                </a:solidFill>
                <a:latin typeface="微软雅黑" panose="020B0503020204020204" pitchFamily="34" charset="-122"/>
                <a:ea typeface="微软雅黑" panose="020B0503020204020204" pitchFamily="34" charset="-122"/>
              </a:rPr>
              <a:t>蜜梨</a:t>
            </a:r>
          </a:p>
        </p:txBody>
      </p:sp>
      <p:sp>
        <p:nvSpPr>
          <p:cNvPr id="18" name="文本框 15"/>
          <p:cNvSpPr txBox="1">
            <a:spLocks noChangeArrowheads="1"/>
          </p:cNvSpPr>
          <p:nvPr/>
        </p:nvSpPr>
        <p:spPr bwMode="auto">
          <a:xfrm>
            <a:off x="9884830" y="6591445"/>
            <a:ext cx="525462"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900">
                <a:solidFill>
                  <a:srgbClr val="000000"/>
                </a:solidFill>
                <a:latin typeface="微软雅黑" panose="020B0503020204020204" pitchFamily="34" charset="-122"/>
                <a:ea typeface="微软雅黑" panose="020B0503020204020204" pitchFamily="34" charset="-122"/>
              </a:rPr>
              <a:t>鸭梨</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Cluster Analysis</a:t>
            </a:r>
          </a:p>
        </p:txBody>
      </p:sp>
      <p:sp>
        <p:nvSpPr>
          <p:cNvPr id="45061" name="Rectangle 3"/>
          <p:cNvSpPr>
            <a:spLocks noGrp="1" noChangeArrowheads="1"/>
          </p:cNvSpPr>
          <p:nvPr>
            <p:ph idx="1"/>
          </p:nvPr>
        </p:nvSpPr>
        <p:spPr>
          <a:xfrm>
            <a:off x="550006" y="1236344"/>
            <a:ext cx="11247817" cy="5281334"/>
          </a:xfrm>
        </p:spPr>
        <p:txBody>
          <a:bodyPr>
            <a:normAutofit lnSpcReduction="10000"/>
          </a:bodyPr>
          <a:lstStyle/>
          <a:p>
            <a:pPr marL="0" indent="0" eaLnBrk="1" hangingPunct="1">
              <a:lnSpc>
                <a:spcPct val="130000"/>
              </a:lnSpc>
              <a:spcBef>
                <a:spcPct val="0"/>
              </a:spcBef>
              <a:spcAft>
                <a:spcPts val="0"/>
              </a:spcAft>
              <a:buFontTx/>
              <a:buNone/>
            </a:pPr>
            <a:r>
              <a:rPr lang="en-US" altLang="zh-CN" sz="2400" dirty="0">
                <a:ea typeface="宋体" panose="02010600030101010101" pitchFamily="2" charset="-122"/>
              </a:rPr>
              <a:t>Data clustering is a common technique for statistical data analysis, which is used in many fields, including machine learning, data mining, pattern recognition, and image analysis.</a:t>
            </a:r>
          </a:p>
          <a:p>
            <a:pPr marL="0" indent="0" eaLnBrk="1" hangingPunct="1">
              <a:lnSpc>
                <a:spcPct val="130000"/>
              </a:lnSpc>
              <a:spcBef>
                <a:spcPct val="0"/>
              </a:spcBef>
              <a:spcAft>
                <a:spcPts val="0"/>
              </a:spcAft>
              <a:buFontTx/>
              <a:buNone/>
            </a:pPr>
            <a:endParaRPr lang="en-US" altLang="zh-CN" sz="2400" dirty="0">
              <a:ea typeface="宋体" panose="02010600030101010101" pitchFamily="2" charset="-122"/>
            </a:endParaRPr>
          </a:p>
          <a:p>
            <a:pPr marL="0" indent="0" eaLnBrk="1" hangingPunct="1">
              <a:lnSpc>
                <a:spcPct val="130000"/>
              </a:lnSpc>
              <a:spcBef>
                <a:spcPct val="0"/>
              </a:spcBef>
              <a:spcAft>
                <a:spcPts val="0"/>
              </a:spcAft>
              <a:buFontTx/>
              <a:buNone/>
            </a:pPr>
            <a:r>
              <a:rPr lang="en-US" altLang="zh-CN" sz="2400" dirty="0">
                <a:ea typeface="宋体" panose="02010600030101010101" pitchFamily="2" charset="-122"/>
              </a:rPr>
              <a:t>Cluster Analysis methods do not need training sets for learning</a:t>
            </a:r>
          </a:p>
          <a:p>
            <a:pPr marL="0" indent="0" eaLnBrk="1" hangingPunct="1">
              <a:lnSpc>
                <a:spcPct val="130000"/>
              </a:lnSpc>
              <a:spcBef>
                <a:spcPct val="0"/>
              </a:spcBef>
              <a:spcAft>
                <a:spcPts val="0"/>
              </a:spcAft>
              <a:buFontTx/>
              <a:buNone/>
            </a:pPr>
            <a:endParaRPr lang="en-US" altLang="zh-CN" sz="2400" dirty="0">
              <a:ea typeface="宋体" panose="02010600030101010101" pitchFamily="2" charset="-122"/>
            </a:endParaRPr>
          </a:p>
          <a:p>
            <a:pPr marL="0" indent="0" eaLnBrk="1" hangingPunct="1">
              <a:lnSpc>
                <a:spcPct val="130000"/>
              </a:lnSpc>
              <a:spcBef>
                <a:spcPct val="0"/>
              </a:spcBef>
              <a:spcAft>
                <a:spcPts val="0"/>
              </a:spcAft>
              <a:buFontTx/>
              <a:buNone/>
            </a:pPr>
            <a:r>
              <a:rPr lang="en-US" altLang="zh-CN" sz="2400" dirty="0">
                <a:ea typeface="宋体" panose="02010600030101010101" pitchFamily="2" charset="-122"/>
              </a:rPr>
              <a:t>Cluster Analysis methods divide the set of processed patterns into subsets (clusters) based on the mutual similarity of subset elements.</a:t>
            </a:r>
          </a:p>
          <a:p>
            <a:pPr lvl="1" eaLnBrk="1" hangingPunct="1">
              <a:lnSpc>
                <a:spcPct val="130000"/>
              </a:lnSpc>
              <a:spcBef>
                <a:spcPct val="0"/>
              </a:spcBef>
              <a:spcAft>
                <a:spcPts val="0"/>
              </a:spcAft>
            </a:pPr>
            <a:r>
              <a:rPr lang="en-US" altLang="zh-CN" sz="2400" dirty="0">
                <a:ea typeface="宋体" panose="02010600030101010101" pitchFamily="2" charset="-122"/>
              </a:rPr>
              <a:t>Each cluster contains patterns representing objects that are similar according to the selected object description and similarity criteria.</a:t>
            </a:r>
          </a:p>
          <a:p>
            <a:pPr lvl="1" eaLnBrk="1" hangingPunct="1">
              <a:lnSpc>
                <a:spcPct val="130000"/>
              </a:lnSpc>
              <a:spcBef>
                <a:spcPct val="0"/>
              </a:spcBef>
              <a:spcAft>
                <a:spcPts val="0"/>
              </a:spcAft>
            </a:pPr>
            <a:r>
              <a:rPr lang="en-US" altLang="zh-CN" sz="2400" dirty="0">
                <a:ea typeface="宋体" panose="02010600030101010101" pitchFamily="2" charset="-122"/>
              </a:rPr>
              <a:t>Objects that are not similar reside in different cluster.</a:t>
            </a:r>
            <a:endParaRPr lang="th-TH" altLang="zh-CN" sz="2000" dirty="0"/>
          </a:p>
        </p:txBody>
      </p:sp>
      <p:sp>
        <p:nvSpPr>
          <p:cNvPr id="2" name="灯片编号占位符 1"/>
          <p:cNvSpPr>
            <a:spLocks noGrp="1"/>
          </p:cNvSpPr>
          <p:nvPr>
            <p:ph type="sldNum" sz="quarter" idx="12"/>
          </p:nvPr>
        </p:nvSpPr>
        <p:spPr/>
        <p:txBody>
          <a:bodyPr/>
          <a:lstStyle/>
          <a:p>
            <a:fld id="{48F63A3B-78C7-47BE-AE5E-E10140E04643}" type="slidenum">
              <a:rPr lang="en-US" smtClean="0"/>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8"/>
          <p:cNvSpPr>
            <a:spLocks noGrp="1" noChangeArrowheads="1"/>
          </p:cNvSpPr>
          <p:nvPr>
            <p:ph type="title"/>
          </p:nvPr>
        </p:nvSpPr>
        <p:spPr/>
        <p:txBody>
          <a:bodyPr/>
          <a:lstStyle/>
          <a:p>
            <a:pPr algn="r"/>
            <a:r>
              <a:rPr lang="en-US" altLang="zh-CN" sz="2800" dirty="0">
                <a:solidFill>
                  <a:schemeClr val="bg1"/>
                </a:solidFill>
                <a:ea typeface="宋体" panose="02010600030101010101" pitchFamily="2" charset="-122"/>
              </a:rPr>
              <a:t>Cluster Analysis</a:t>
            </a:r>
            <a:endParaRPr lang="zh-CN" altLang="en-US" sz="2800" dirty="0">
              <a:solidFill>
                <a:schemeClr val="bg1"/>
              </a:solidFill>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24</a:t>
            </a:fld>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1351" y="1337259"/>
            <a:ext cx="5253903" cy="511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5"/>
          <p:cNvSpPr>
            <a:spLocks noGrp="1" noChangeArrowheads="1"/>
          </p:cNvSpPr>
          <p:nvPr>
            <p:ph type="title"/>
          </p:nvPr>
        </p:nvSpPr>
        <p:spPr/>
        <p:txBody>
          <a:bodyPr/>
          <a:lstStyle/>
          <a:p>
            <a:pPr eaLnBrk="1" hangingPunct="1"/>
            <a:r>
              <a:rPr lang="en-US" altLang="zh-CN" dirty="0">
                <a:ea typeface="宋体" panose="02010600030101010101" pitchFamily="2" charset="-122"/>
              </a:rPr>
              <a:t>Distance Measure</a:t>
            </a:r>
          </a:p>
        </p:txBody>
      </p:sp>
      <p:sp>
        <p:nvSpPr>
          <p:cNvPr id="2" name="灯片编号占位符 1"/>
          <p:cNvSpPr>
            <a:spLocks noGrp="1"/>
          </p:cNvSpPr>
          <p:nvPr>
            <p:ph type="sldNum" sz="quarter" idx="12"/>
          </p:nvPr>
        </p:nvSpPr>
        <p:spPr/>
        <p:txBody>
          <a:bodyPr/>
          <a:lstStyle/>
          <a:p>
            <a:fld id="{48F63A3B-78C7-47BE-AE5E-E10140E04643}" type="slidenum">
              <a:rPr lang="en-US" smtClean="0"/>
              <a:t>25</a:t>
            </a:fld>
            <a:endParaRPr lang="en-US" dirty="0"/>
          </a:p>
        </p:txBody>
      </p:sp>
      <p:sp>
        <p:nvSpPr>
          <p:cNvPr id="4" name="文本框 3"/>
          <p:cNvSpPr txBox="1"/>
          <p:nvPr/>
        </p:nvSpPr>
        <p:spPr>
          <a:xfrm>
            <a:off x="625642" y="1251284"/>
            <a:ext cx="11004884" cy="3370153"/>
          </a:xfrm>
          <a:prstGeom prst="rect">
            <a:avLst/>
          </a:prstGeom>
          <a:noFill/>
        </p:spPr>
        <p:txBody>
          <a:bodyPr wrap="square">
            <a:spAutoFit/>
          </a:bodyPr>
          <a:lstStyle/>
          <a:p>
            <a:pPr marL="361950" indent="-361950" eaLnBrk="1" hangingPunct="1">
              <a:lnSpc>
                <a:spcPct val="150000"/>
              </a:lnSpc>
              <a:buClr>
                <a:srgbClr val="FF0000"/>
              </a:buClr>
              <a:buFont typeface="Wingdings" panose="05000000000000000000" pitchFamily="2" charset="2"/>
              <a:buChar char="u"/>
            </a:pPr>
            <a:r>
              <a:rPr lang="en-US" altLang="zh-CN" sz="2400" dirty="0">
                <a:latin typeface="微软雅黑" panose="020B0503020204020204" pitchFamily="34" charset="-122"/>
                <a:ea typeface="微软雅黑" panose="020B0503020204020204" pitchFamily="34" charset="-122"/>
              </a:rPr>
              <a:t>An important step in any clustering is to select a distance measure, which determines how the similarity of two elements is calculated. </a:t>
            </a:r>
          </a:p>
          <a:p>
            <a:pPr marL="361950" indent="-361950" eaLnBrk="1" hangingPunct="1">
              <a:lnSpc>
                <a:spcPct val="150000"/>
              </a:lnSpc>
              <a:buClr>
                <a:srgbClr val="FF0000"/>
              </a:buClr>
              <a:buFont typeface="Wingdings" panose="05000000000000000000" pitchFamily="2" charset="2"/>
              <a:buChar char="u"/>
            </a:pPr>
            <a:r>
              <a:rPr lang="en-US" altLang="zh-CN" sz="2400" dirty="0">
                <a:latin typeface="微软雅黑" panose="020B0503020204020204" pitchFamily="34" charset="-122"/>
                <a:ea typeface="微软雅黑" panose="020B0503020204020204" pitchFamily="34" charset="-122"/>
              </a:rPr>
              <a:t>This will influence the shape of the clusters, as some elements may be close to one another according to one distance and further away according to another.</a:t>
            </a:r>
          </a:p>
          <a:p>
            <a:pPr marL="361950" indent="-361950" eaLnBrk="1" hangingPunct="1">
              <a:lnSpc>
                <a:spcPct val="150000"/>
              </a:lnSpc>
              <a:buClr>
                <a:srgbClr val="FF0000"/>
              </a:buClr>
              <a:buFont typeface="Wingdings" panose="05000000000000000000" pitchFamily="2" charset="2"/>
              <a:buChar char="u"/>
            </a:pPr>
            <a:r>
              <a:rPr lang="en-US" altLang="zh-CN" sz="2400" dirty="0">
                <a:latin typeface="微软雅黑" panose="020B0503020204020204" pitchFamily="34" charset="-122"/>
                <a:ea typeface="微软雅黑" panose="020B0503020204020204" pitchFamily="34" charset="-122"/>
              </a:rPr>
              <a:t>E.g., Euclidean distance, Manhattan distance..</a:t>
            </a:r>
            <a:endParaRPr lang="th-TH"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K-means</a:t>
            </a:r>
          </a:p>
        </p:txBody>
      </p:sp>
      <p:sp>
        <p:nvSpPr>
          <p:cNvPr id="50178" name="Rectangle 3"/>
          <p:cNvSpPr>
            <a:spLocks noGrp="1" noChangeArrowheads="1"/>
          </p:cNvSpPr>
          <p:nvPr>
            <p:ph idx="1"/>
          </p:nvPr>
        </p:nvSpPr>
        <p:spPr>
          <a:xfrm>
            <a:off x="642370" y="1328707"/>
            <a:ext cx="10773776" cy="4778375"/>
          </a:xfrm>
        </p:spPr>
        <p:txBody>
          <a:bodyPr/>
          <a:lstStyle/>
          <a:p>
            <a:pPr marL="0" indent="0" eaLnBrk="1" hangingPunct="1">
              <a:lnSpc>
                <a:spcPct val="150000"/>
              </a:lnSpc>
              <a:buFontTx/>
              <a:buNone/>
            </a:pPr>
            <a:r>
              <a:rPr lang="en-US" altLang="zh-CN" dirty="0">
                <a:ea typeface="宋体" panose="02010600030101010101" pitchFamily="2" charset="-122"/>
              </a:rPr>
              <a:t>The k-means cluster analysis method is a well known example of cluster analysis.</a:t>
            </a:r>
          </a:p>
          <a:p>
            <a:pPr lvl="1" eaLnBrk="1" hangingPunct="1">
              <a:lnSpc>
                <a:spcPct val="150000"/>
              </a:lnSpc>
            </a:pPr>
            <a:r>
              <a:rPr lang="en-US" altLang="zh-CN" dirty="0">
                <a:ea typeface="宋体" panose="02010600030101010101" pitchFamily="2" charset="-122"/>
              </a:rPr>
              <a:t>Popular</a:t>
            </a:r>
          </a:p>
          <a:p>
            <a:pPr lvl="1" eaLnBrk="1" hangingPunct="1">
              <a:lnSpc>
                <a:spcPct val="150000"/>
              </a:lnSpc>
            </a:pPr>
            <a:r>
              <a:rPr lang="en-US" altLang="zh-CN" dirty="0">
                <a:ea typeface="宋体" panose="02010600030101010101" pitchFamily="2" charset="-122"/>
              </a:rPr>
              <a:t>Simple</a:t>
            </a:r>
          </a:p>
          <a:p>
            <a:pPr lvl="1" eaLnBrk="1" hangingPunct="1">
              <a:lnSpc>
                <a:spcPct val="150000"/>
              </a:lnSpc>
            </a:pPr>
            <a:r>
              <a:rPr lang="en-US" altLang="zh-CN" dirty="0">
                <a:ea typeface="宋体" panose="02010600030101010101" pitchFamily="2" charset="-122"/>
              </a:rPr>
              <a:t>And practically useful</a:t>
            </a:r>
          </a:p>
          <a:p>
            <a:pPr marL="0" indent="0" eaLnBrk="1" hangingPunct="1">
              <a:buFontTx/>
              <a:buNone/>
            </a:pPr>
            <a:endParaRPr lang="th-TH" altLang="zh-CN" sz="2400" dirty="0"/>
          </a:p>
        </p:txBody>
      </p:sp>
      <p:sp>
        <p:nvSpPr>
          <p:cNvPr id="2" name="灯片编号占位符 1"/>
          <p:cNvSpPr>
            <a:spLocks noGrp="1"/>
          </p:cNvSpPr>
          <p:nvPr>
            <p:ph type="sldNum" sz="quarter" idx="12"/>
          </p:nvPr>
        </p:nvSpPr>
        <p:spPr/>
        <p:txBody>
          <a:bodyPr/>
          <a:lstStyle/>
          <a:p>
            <a:fld id="{48F63A3B-78C7-47BE-AE5E-E10140E04643}" type="slidenum">
              <a:rPr lang="en-US" smtClean="0"/>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K-means</a:t>
            </a:r>
          </a:p>
        </p:txBody>
      </p:sp>
      <p:sp>
        <p:nvSpPr>
          <p:cNvPr id="2" name="灯片编号占位符 1"/>
          <p:cNvSpPr>
            <a:spLocks noGrp="1"/>
          </p:cNvSpPr>
          <p:nvPr>
            <p:ph type="sldNum" sz="quarter" idx="12"/>
          </p:nvPr>
        </p:nvSpPr>
        <p:spPr/>
        <p:txBody>
          <a:bodyPr/>
          <a:lstStyle/>
          <a:p>
            <a:fld id="{48F63A3B-78C7-47BE-AE5E-E10140E04643}" type="slidenum">
              <a:rPr lang="en-US" smtClean="0"/>
              <a:t>27</a:t>
            </a:fld>
            <a:endParaRPr lang="en-US" dirty="0"/>
          </a:p>
        </p:txBody>
      </p:sp>
      <mc:AlternateContent xmlns:mc="http://schemas.openxmlformats.org/markup-compatibility/2006" xmlns:a14="http://schemas.microsoft.com/office/drawing/2010/main">
        <mc:Choice Requires="a14">
          <p:sp>
            <p:nvSpPr>
              <p:cNvPr id="4" name="文本框 3"/>
              <p:cNvSpPr txBox="1"/>
              <p:nvPr/>
            </p:nvSpPr>
            <p:spPr>
              <a:xfrm>
                <a:off x="641684" y="1203159"/>
                <a:ext cx="10988842" cy="4523105"/>
              </a:xfrm>
              <a:prstGeom prst="rect">
                <a:avLst/>
              </a:prstGeom>
              <a:noFill/>
            </p:spPr>
            <p:txBody>
              <a:bodyPr wrap="square">
                <a:spAutoFit/>
              </a:bodyPr>
              <a:lstStyle/>
              <a:p>
                <a:pPr marL="457200" indent="-457200" eaLnBrk="1" hangingPunct="1">
                  <a:lnSpc>
                    <a:spcPct val="150000"/>
                  </a:lnSpc>
                  <a:buFont typeface="+mj-lt"/>
                  <a:buAutoNum type="arabicPeriod"/>
                </a:pPr>
                <a:r>
                  <a:rPr lang="en-US" altLang="zh-CN" sz="2400" dirty="0">
                    <a:latin typeface="微软雅黑" panose="020B0503020204020204" pitchFamily="34" charset="-122"/>
                    <a:ea typeface="微软雅黑" panose="020B0503020204020204" pitchFamily="34" charset="-122"/>
                  </a:rPr>
                  <a:t>Choose the number of clusters, </a:t>
                </a:r>
                <a14:m>
                  <m:oMath xmlns:m="http://schemas.openxmlformats.org/officeDocument/2006/math">
                    <m:r>
                      <a:rPr lang="th-TH" altLang="zh-CN" sz="2400" i="1" dirty="0" smtClean="0">
                        <a:latin typeface="Cambria Math" panose="02040503050406030204" pitchFamily="18" charset="0"/>
                        <a:ea typeface="微软雅黑" panose="020B0503020204020204" pitchFamily="34" charset="-122"/>
                      </a:rPr>
                      <m:t>𝑘</m:t>
                    </m:r>
                  </m:oMath>
                </a14:m>
                <a:r>
                  <a:rPr lang="th-TH"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marL="457200" indent="-457200" eaLnBrk="1" hangingPunct="1">
                  <a:lnSpc>
                    <a:spcPct val="150000"/>
                  </a:lnSpc>
                  <a:buFont typeface="+mj-lt"/>
                  <a:buAutoNum type="arabicPeriod"/>
                </a:pPr>
                <a:r>
                  <a:rPr lang="en-US" altLang="zh-CN" sz="2400" dirty="0">
                    <a:latin typeface="微软雅黑" panose="020B0503020204020204" pitchFamily="34" charset="-122"/>
                    <a:ea typeface="微软雅黑" panose="020B0503020204020204" pitchFamily="34" charset="-122"/>
                  </a:rPr>
                  <a:t>Randomly generate </a:t>
                </a:r>
                <a14:m>
                  <m:oMath xmlns:m="http://schemas.openxmlformats.org/officeDocument/2006/math">
                    <m:r>
                      <a:rPr lang="th-TH" altLang="zh-CN" sz="2400" i="1" dirty="0" smtClean="0">
                        <a:latin typeface="Cambria Math" panose="02040503050406030204" pitchFamily="18" charset="0"/>
                        <a:ea typeface="微软雅黑" panose="020B0503020204020204" pitchFamily="34" charset="-122"/>
                      </a:rPr>
                      <m:t>𝑘</m:t>
                    </m:r>
                  </m:oMath>
                </a14:m>
                <a:r>
                  <a:rPr lang="en-US" altLang="zh-CN" sz="2400" dirty="0">
                    <a:latin typeface="微软雅黑" panose="020B0503020204020204" pitchFamily="34" charset="-122"/>
                    <a:ea typeface="微软雅黑" panose="020B0503020204020204" pitchFamily="34" charset="-122"/>
                  </a:rPr>
                  <a:t> cluster starting points in n-dimensional feature space.</a:t>
                </a:r>
              </a:p>
              <a:p>
                <a:pPr marL="457200" indent="-457200" eaLnBrk="1" hangingPunct="1">
                  <a:lnSpc>
                    <a:spcPct val="150000"/>
                  </a:lnSpc>
                  <a:buFont typeface="+mj-lt"/>
                  <a:buAutoNum type="arabicPeriod"/>
                </a:pPr>
                <a:r>
                  <a:rPr lang="en-US" altLang="zh-CN" sz="2400" dirty="0">
                    <a:latin typeface="微软雅黑" panose="020B0503020204020204" pitchFamily="34" charset="-122"/>
                    <a:ea typeface="微软雅黑" panose="020B0503020204020204" pitchFamily="34" charset="-122"/>
                  </a:rPr>
                  <a:t>Assign each point to the nearest cluster center</a:t>
                </a:r>
                <a:r>
                  <a:rPr lang="th-TH"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marL="457200" indent="-457200" eaLnBrk="1" hangingPunct="1">
                  <a:lnSpc>
                    <a:spcPct val="150000"/>
                  </a:lnSpc>
                  <a:buFont typeface="+mj-lt"/>
                  <a:buAutoNum type="arabicPeriod"/>
                </a:pPr>
                <a:r>
                  <a:rPr lang="en-US" altLang="zh-CN" sz="2400" dirty="0">
                    <a:latin typeface="微软雅黑" panose="020B0503020204020204" pitchFamily="34" charset="-122"/>
                    <a:ea typeface="微软雅黑" panose="020B0503020204020204" pitchFamily="34" charset="-122"/>
                  </a:rPr>
                  <a:t>Recompute the new cluster centers</a:t>
                </a:r>
                <a:r>
                  <a:rPr lang="th-TH"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marL="457200" indent="-457200" eaLnBrk="1" hangingPunct="1">
                  <a:lnSpc>
                    <a:spcPct val="150000"/>
                  </a:lnSpc>
                  <a:buFont typeface="+mj-lt"/>
                  <a:buAutoNum type="arabicPeriod"/>
                </a:pPr>
                <a:r>
                  <a:rPr lang="en-US" altLang="zh-CN" sz="2400" dirty="0">
                    <a:latin typeface="微软雅黑" panose="020B0503020204020204" pitchFamily="34" charset="-122"/>
                    <a:ea typeface="微软雅黑" panose="020B0503020204020204" pitchFamily="34" charset="-122"/>
                  </a:rPr>
                  <a:t>Jump to the new center.</a:t>
                </a:r>
              </a:p>
              <a:p>
                <a:pPr marL="457200" indent="-457200" eaLnBrk="1" hangingPunct="1">
                  <a:lnSpc>
                    <a:spcPct val="150000"/>
                  </a:lnSpc>
                  <a:buFont typeface="+mj-lt"/>
                  <a:buAutoNum type="arabicPeriod"/>
                </a:pPr>
                <a:r>
                  <a:rPr lang="en-US" altLang="zh-CN" sz="2400" dirty="0">
                    <a:latin typeface="微软雅黑" panose="020B0503020204020204" pitchFamily="34" charset="-122"/>
                    <a:ea typeface="微软雅黑" panose="020B0503020204020204" pitchFamily="34" charset="-122"/>
                  </a:rPr>
                  <a:t>Repeat the previous steps (3-5) until some convergence criterion is met (usually that the assignment hasn</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rPr>
                  <a:t>t changed).</a:t>
                </a:r>
                <a:endParaRPr lang="th-TH" altLang="zh-CN" sz="2400" dirty="0">
                  <a:latin typeface="微软雅黑" panose="020B0503020204020204" pitchFamily="34" charset="-122"/>
                  <a:ea typeface="微软雅黑" panose="020B0503020204020204" pitchFamily="34"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641684" y="1203159"/>
                <a:ext cx="10988842" cy="4523105"/>
              </a:xfrm>
              <a:prstGeom prst="rect">
                <a:avLst/>
              </a:prstGeom>
              <a:blipFill rotWithShape="0">
                <a:blip r:embed="rId3"/>
                <a:stretch>
                  <a:fillRect l="-998" b="-809"/>
                </a:stretch>
              </a:blipFill>
            </p:spPr>
            <p:txBody>
              <a:bodyPr/>
              <a:lstStyle/>
              <a:p>
                <a:r>
                  <a:rPr lang="zh-CN"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K-means</a:t>
            </a:r>
          </a:p>
        </p:txBody>
      </p:sp>
      <p:sp>
        <p:nvSpPr>
          <p:cNvPr id="2" name="灯片编号占位符 1"/>
          <p:cNvSpPr>
            <a:spLocks noGrp="1"/>
          </p:cNvSpPr>
          <p:nvPr>
            <p:ph type="sldNum" sz="quarter" idx="12"/>
          </p:nvPr>
        </p:nvSpPr>
        <p:spPr/>
        <p:txBody>
          <a:bodyPr/>
          <a:lstStyle/>
          <a:p>
            <a:fld id="{48F63A3B-78C7-47BE-AE5E-E10140E04643}" type="slidenum">
              <a:rPr lang="en-US" smtClean="0"/>
              <a:t>28</a:t>
            </a:fld>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665" y="1440152"/>
            <a:ext cx="6786624" cy="4803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11"/>
          <p:cNvSpPr>
            <a:spLocks noGrp="1" noChangeArrowheads="1"/>
          </p:cNvSpPr>
          <p:nvPr>
            <p:ph type="title"/>
          </p:nvPr>
        </p:nvSpPr>
        <p:spPr/>
        <p:txBody>
          <a:bodyPr/>
          <a:lstStyle/>
          <a:p>
            <a:r>
              <a:rPr lang="en-US" altLang="zh-CN" dirty="0">
                <a:ea typeface="宋体" panose="02010600030101010101" pitchFamily="2" charset="-122"/>
              </a:rPr>
              <a:t>K-means</a:t>
            </a:r>
            <a:endParaRPr lang="zh-CN" altLang="en-US" sz="2800" dirty="0">
              <a:solidFill>
                <a:schemeClr val="bg1"/>
              </a:solidFill>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29</a:t>
            </a:fld>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2881" y="1366838"/>
            <a:ext cx="6726237" cy="498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Features &amp; Classifier</a:t>
            </a:r>
            <a:endParaRPr lang="en-GB" altLang="zh-CN" dirty="0">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3</a:t>
            </a:fld>
            <a:endParaRPr lang="en-US" dirty="0"/>
          </a:p>
        </p:txBody>
      </p:sp>
      <p:sp>
        <p:nvSpPr>
          <p:cNvPr id="5" name="Rectangle 3"/>
          <p:cNvSpPr>
            <a:spLocks noGrp="1" noChangeArrowheads="1"/>
          </p:cNvSpPr>
          <p:nvPr>
            <p:ph idx="1"/>
          </p:nvPr>
        </p:nvSpPr>
        <p:spPr>
          <a:xfrm>
            <a:off x="550006" y="1236344"/>
            <a:ext cx="11160731" cy="4778375"/>
          </a:xfrm>
        </p:spPr>
        <p:txBody>
          <a:bodyPr>
            <a:normAutofit/>
          </a:bodyPr>
          <a:lstStyle/>
          <a:p>
            <a:pPr marL="357505" indent="-357505" eaLnBrk="1" hangingPunct="1">
              <a:lnSpc>
                <a:spcPct val="150000"/>
              </a:lnSpc>
              <a:buClr>
                <a:srgbClr val="FF0000"/>
              </a:buClr>
              <a:buFont typeface="Wingdings" panose="05000000000000000000" pitchFamily="2" charset="2"/>
              <a:buChar char="p"/>
              <a:defRPr/>
            </a:pPr>
            <a:r>
              <a:rPr lang="en-US" altLang="zh-CN" dirty="0">
                <a:ea typeface="宋体" panose="02010600030101010101" pitchFamily="2" charset="-122"/>
              </a:rPr>
              <a:t>Features: can be regarded as the descriptors we introduced before.</a:t>
            </a:r>
          </a:p>
          <a:p>
            <a:pPr marL="0" indent="0" eaLnBrk="1" hangingPunct="1">
              <a:lnSpc>
                <a:spcPct val="150000"/>
              </a:lnSpc>
              <a:buClr>
                <a:srgbClr val="FF0000"/>
              </a:buClr>
              <a:buFont typeface="Wingdings" panose="05000000000000000000" pitchFamily="2" charset="2"/>
              <a:buChar char="p"/>
              <a:defRPr/>
            </a:pPr>
            <a:r>
              <a:rPr lang="en-US" altLang="zh-CN" dirty="0">
                <a:ea typeface="宋体" panose="02010600030101010101" pitchFamily="2" charset="-122"/>
              </a:rPr>
              <a:t>Representation useful for classification:</a:t>
            </a:r>
          </a:p>
          <a:p>
            <a:pPr marL="827405" lvl="1" eaLnBrk="1" hangingPunct="1">
              <a:lnSpc>
                <a:spcPct val="150000"/>
              </a:lnSpc>
              <a:buClr>
                <a:srgbClr val="FF0000"/>
              </a:buClr>
              <a:buFont typeface="Wingdings" panose="05000000000000000000" pitchFamily="2" charset="2"/>
              <a:buChar char="p"/>
              <a:defRPr/>
            </a:pPr>
            <a:r>
              <a:rPr lang="en-US" altLang="zh-CN" dirty="0">
                <a:ea typeface="宋体" panose="02010600030101010101" pitchFamily="2" charset="-122"/>
                <a:cs typeface="+mn-ea"/>
              </a:rPr>
              <a:t>Easy to extract (reliable)</a:t>
            </a:r>
          </a:p>
          <a:p>
            <a:pPr lvl="2" eaLnBrk="1" hangingPunct="1">
              <a:lnSpc>
                <a:spcPct val="150000"/>
              </a:lnSpc>
              <a:buClr>
                <a:srgbClr val="FF0000"/>
              </a:buClr>
              <a:buFont typeface="Wingdings" panose="05000000000000000000" pitchFamily="2" charset="2"/>
              <a:buChar char="p"/>
              <a:defRPr/>
            </a:pPr>
            <a:r>
              <a:rPr lang="en-US" altLang="zh-CN" dirty="0">
                <a:ea typeface="宋体" panose="02010600030101010101" pitchFamily="2" charset="-122"/>
                <a:cs typeface="+mn-ea"/>
              </a:rPr>
              <a:t>Strong edges, area, </a:t>
            </a:r>
            <a:r>
              <a:rPr lang="en-US" altLang="zh-CN" dirty="0" err="1">
                <a:ea typeface="宋体" panose="02010600030101010101" pitchFamily="2" charset="-122"/>
                <a:cs typeface="+mn-ea"/>
              </a:rPr>
              <a:t>etc</a:t>
            </a:r>
            <a:r>
              <a:rPr lang="en-US" altLang="zh-CN" dirty="0">
                <a:ea typeface="宋体" panose="02010600030101010101" pitchFamily="2" charset="-122"/>
                <a:cs typeface="+mn-ea"/>
              </a:rPr>
              <a:t>…</a:t>
            </a:r>
          </a:p>
          <a:p>
            <a:pPr marL="827405" lvl="1" eaLnBrk="1" hangingPunct="1">
              <a:lnSpc>
                <a:spcPct val="150000"/>
              </a:lnSpc>
              <a:buClr>
                <a:srgbClr val="FF0000"/>
              </a:buClr>
              <a:buFont typeface="Wingdings" panose="05000000000000000000" pitchFamily="2" charset="2"/>
              <a:buChar char="p"/>
              <a:defRPr/>
            </a:pPr>
            <a:r>
              <a:rPr lang="en-US" altLang="zh-CN" dirty="0">
                <a:ea typeface="宋体" panose="02010600030101010101" pitchFamily="2" charset="-122"/>
                <a:cs typeface="+mn-ea"/>
              </a:rPr>
              <a:t>Specific for the classes</a:t>
            </a:r>
          </a:p>
          <a:p>
            <a:pPr lvl="2" eaLnBrk="1" hangingPunct="1">
              <a:lnSpc>
                <a:spcPct val="150000"/>
              </a:lnSpc>
              <a:buClr>
                <a:srgbClr val="FF0000"/>
              </a:buClr>
              <a:buFont typeface="Wingdings" panose="05000000000000000000" pitchFamily="2" charset="2"/>
              <a:buChar char="p"/>
              <a:defRPr/>
            </a:pPr>
            <a:r>
              <a:rPr lang="en-US" altLang="zh-CN" dirty="0">
                <a:ea typeface="宋体" panose="02010600030101010101" pitchFamily="2" charset="-122"/>
                <a:cs typeface="+mn-ea"/>
              </a:rPr>
              <a:t>Green pears vs. red tomatoes</a:t>
            </a:r>
          </a:p>
          <a:p>
            <a:pPr lvl="2" eaLnBrk="1" hangingPunct="1">
              <a:lnSpc>
                <a:spcPct val="150000"/>
              </a:lnSpc>
              <a:buClr>
                <a:srgbClr val="FF0000"/>
              </a:buClr>
              <a:buFont typeface="Wingdings" panose="05000000000000000000" pitchFamily="2" charset="2"/>
              <a:buChar char="p"/>
              <a:defRPr/>
            </a:pPr>
            <a:endParaRPr lang="en-US" altLang="zh-CN" dirty="0">
              <a:ea typeface="宋体" panose="02010600030101010101" pitchFamily="2" charset="-122"/>
              <a:cs typeface="+mn-ea"/>
            </a:endParaRPr>
          </a:p>
          <a:p>
            <a:pPr marL="361950" indent="-361950" eaLnBrk="1" hangingPunct="1">
              <a:lnSpc>
                <a:spcPct val="150000"/>
              </a:lnSpc>
              <a:buClr>
                <a:srgbClr val="FF0000"/>
              </a:buClr>
              <a:buFont typeface="Wingdings" panose="05000000000000000000" pitchFamily="2" charset="2"/>
              <a:buChar char="p"/>
              <a:defRPr/>
            </a:pPr>
            <a:r>
              <a:rPr lang="en-US" altLang="zh-CN" dirty="0">
                <a:solidFill>
                  <a:srgbClr val="000000"/>
                </a:solidFill>
                <a:ea typeface="宋体" panose="02010600030101010101" pitchFamily="2" charset="-122"/>
              </a:rPr>
              <a:t>Classifier: Algorithm/device that separates objects into different classes.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ea typeface="宋体" panose="02010600030101010101" pitchFamily="2" charset="-122"/>
              </a:rPr>
              <a:t>K-means</a:t>
            </a:r>
            <a:endParaRPr lang="zh-CN" altLang="en-US" dirty="0"/>
          </a:p>
        </p:txBody>
      </p:sp>
      <p:sp>
        <p:nvSpPr>
          <p:cNvPr id="2" name="灯片编号占位符 1"/>
          <p:cNvSpPr>
            <a:spLocks noGrp="1"/>
          </p:cNvSpPr>
          <p:nvPr>
            <p:ph type="sldNum" sz="quarter" idx="12"/>
          </p:nvPr>
        </p:nvSpPr>
        <p:spPr/>
        <p:txBody>
          <a:bodyPr/>
          <a:lstStyle/>
          <a:p>
            <a:fld id="{48F63A3B-78C7-47BE-AE5E-E10140E04643}" type="slidenum">
              <a:rPr lang="en-US" smtClean="0"/>
              <a:t>30</a:t>
            </a:fld>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462" y="1266825"/>
            <a:ext cx="6823075"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4"/>
          <p:cNvSpPr>
            <a:spLocks noGrp="1" noChangeArrowheads="1"/>
          </p:cNvSpPr>
          <p:nvPr>
            <p:ph type="title"/>
          </p:nvPr>
        </p:nvSpPr>
        <p:spPr/>
        <p:txBody>
          <a:bodyPr/>
          <a:lstStyle/>
          <a:p>
            <a:pPr eaLnBrk="1" hangingPunct="1"/>
            <a:r>
              <a:rPr lang="en-US" altLang="zh-CN" dirty="0">
                <a:ea typeface="宋体" panose="02010600030101010101" pitchFamily="2" charset="-122"/>
              </a:rPr>
              <a:t>K-means</a:t>
            </a:r>
          </a:p>
        </p:txBody>
      </p:sp>
      <p:sp>
        <p:nvSpPr>
          <p:cNvPr id="2" name="灯片编号占位符 1"/>
          <p:cNvSpPr>
            <a:spLocks noGrp="1"/>
          </p:cNvSpPr>
          <p:nvPr>
            <p:ph type="sldNum" sz="quarter" idx="12"/>
          </p:nvPr>
        </p:nvSpPr>
        <p:spPr/>
        <p:txBody>
          <a:bodyPr/>
          <a:lstStyle/>
          <a:p>
            <a:fld id="{48F63A3B-78C7-47BE-AE5E-E10140E04643}" type="slidenum">
              <a:rPr lang="en-US" smtClean="0"/>
              <a:t>31</a:t>
            </a:fld>
            <a:endParaRPr lang="en-US" dirty="0"/>
          </a:p>
        </p:txBody>
      </p:sp>
      <p:grpSp>
        <p:nvGrpSpPr>
          <p:cNvPr id="6" name="Group 3"/>
          <p:cNvGrpSpPr/>
          <p:nvPr/>
        </p:nvGrpSpPr>
        <p:grpSpPr bwMode="auto">
          <a:xfrm>
            <a:off x="2640806" y="1233488"/>
            <a:ext cx="6910387" cy="5122862"/>
            <a:chOff x="751" y="875"/>
            <a:chExt cx="4353" cy="3227"/>
          </a:xfrm>
        </p:grpSpPr>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 y="875"/>
              <a:ext cx="4353" cy="3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5"/>
            <p:cNvSpPr>
              <a:spLocks noChangeArrowheads="1"/>
            </p:cNvSpPr>
            <p:nvPr/>
          </p:nvSpPr>
          <p:spPr bwMode="auto">
            <a:xfrm>
              <a:off x="874" y="3466"/>
              <a:ext cx="1172" cy="32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ea typeface="宋体" panose="02010600030101010101" pitchFamily="2" charset="-122"/>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7"/>
          <p:cNvSpPr>
            <a:spLocks noGrp="1" noChangeArrowheads="1"/>
          </p:cNvSpPr>
          <p:nvPr>
            <p:ph type="title"/>
          </p:nvPr>
        </p:nvSpPr>
        <p:spPr/>
        <p:txBody>
          <a:bodyPr/>
          <a:lstStyle/>
          <a:p>
            <a:pPr eaLnBrk="1" hangingPunct="1"/>
            <a:r>
              <a:rPr lang="en-US" altLang="zh-CN" dirty="0">
                <a:ea typeface="宋体" panose="02010600030101010101" pitchFamily="2" charset="-122"/>
              </a:rPr>
              <a:t>K-means</a:t>
            </a:r>
          </a:p>
        </p:txBody>
      </p:sp>
      <p:sp>
        <p:nvSpPr>
          <p:cNvPr id="2" name="灯片编号占位符 1"/>
          <p:cNvSpPr>
            <a:spLocks noGrp="1"/>
          </p:cNvSpPr>
          <p:nvPr>
            <p:ph type="sldNum" sz="quarter" idx="12"/>
          </p:nvPr>
        </p:nvSpPr>
        <p:spPr/>
        <p:txBody>
          <a:bodyPr/>
          <a:lstStyle/>
          <a:p>
            <a:fld id="{48F63A3B-78C7-47BE-AE5E-E10140E04643}" type="slidenum">
              <a:rPr lang="en-US" smtClean="0"/>
              <a:t>32</a:t>
            </a:fld>
            <a:endParaRPr lang="en-US" dirty="0"/>
          </a:p>
        </p:txBody>
      </p:sp>
      <p:grpSp>
        <p:nvGrpSpPr>
          <p:cNvPr id="3" name="Group 3"/>
          <p:cNvGrpSpPr/>
          <p:nvPr/>
        </p:nvGrpSpPr>
        <p:grpSpPr bwMode="auto">
          <a:xfrm>
            <a:off x="2640806" y="1233487"/>
            <a:ext cx="6910387" cy="5122863"/>
            <a:chOff x="751" y="875"/>
            <a:chExt cx="4353" cy="3227"/>
          </a:xfrm>
        </p:grpSpPr>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 y="875"/>
              <a:ext cx="4353" cy="3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l="32974" t="1941"/>
            <a:stretch>
              <a:fillRect/>
            </a:stretch>
          </p:blipFill>
          <p:spPr bwMode="auto">
            <a:xfrm>
              <a:off x="2218" y="952"/>
              <a:ext cx="2847" cy="3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6"/>
            <p:cNvSpPr>
              <a:spLocks noChangeArrowheads="1"/>
            </p:cNvSpPr>
            <p:nvPr/>
          </p:nvSpPr>
          <p:spPr bwMode="auto">
            <a:xfrm>
              <a:off x="2999" y="2790"/>
              <a:ext cx="56" cy="56"/>
            </a:xfrm>
            <a:prstGeom prst="ellipse">
              <a:avLst/>
            </a:prstGeom>
            <a:solidFill>
              <a:srgbClr val="FF0000"/>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ea typeface="宋体" panose="02010600030101010101" pitchFamily="2" charset="-122"/>
              </a:endParaRPr>
            </a:p>
          </p:txBody>
        </p:sp>
        <p:sp>
          <p:nvSpPr>
            <p:cNvPr id="7" name="Oval 7"/>
            <p:cNvSpPr>
              <a:spLocks noChangeArrowheads="1"/>
            </p:cNvSpPr>
            <p:nvPr/>
          </p:nvSpPr>
          <p:spPr bwMode="auto">
            <a:xfrm>
              <a:off x="3674" y="3039"/>
              <a:ext cx="56" cy="56"/>
            </a:xfrm>
            <a:prstGeom prst="ellipse">
              <a:avLst/>
            </a:prstGeom>
            <a:solidFill>
              <a:srgbClr val="FF0000"/>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ea typeface="宋体" panose="02010600030101010101" pitchFamily="2" charset="-122"/>
              </a:endParaRPr>
            </a:p>
          </p:txBody>
        </p:sp>
        <p:sp>
          <p:nvSpPr>
            <p:cNvPr id="8" name="Oval 8"/>
            <p:cNvSpPr>
              <a:spLocks noChangeArrowheads="1"/>
            </p:cNvSpPr>
            <p:nvPr/>
          </p:nvSpPr>
          <p:spPr bwMode="auto">
            <a:xfrm>
              <a:off x="4032" y="2641"/>
              <a:ext cx="56" cy="56"/>
            </a:xfrm>
            <a:prstGeom prst="ellipse">
              <a:avLst/>
            </a:prstGeom>
            <a:solidFill>
              <a:srgbClr val="FF0000"/>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ea typeface="宋体" panose="02010600030101010101" pitchFamily="2" charset="-122"/>
              </a:endParaRPr>
            </a:p>
          </p:txBody>
        </p:sp>
        <p:sp>
          <p:nvSpPr>
            <p:cNvPr id="9" name="Oval 9"/>
            <p:cNvSpPr>
              <a:spLocks noChangeArrowheads="1"/>
            </p:cNvSpPr>
            <p:nvPr/>
          </p:nvSpPr>
          <p:spPr bwMode="auto">
            <a:xfrm>
              <a:off x="4588" y="1847"/>
              <a:ext cx="56" cy="56"/>
            </a:xfrm>
            <a:prstGeom prst="ellipse">
              <a:avLst/>
            </a:prstGeom>
            <a:solidFill>
              <a:srgbClr val="FF0000"/>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ea typeface="宋体" panose="02010600030101010101" pitchFamily="2" charset="-122"/>
              </a:endParaRPr>
            </a:p>
          </p:txBody>
        </p:sp>
        <p:sp>
          <p:nvSpPr>
            <p:cNvPr id="10" name="Oval 10"/>
            <p:cNvSpPr>
              <a:spLocks noChangeArrowheads="1"/>
            </p:cNvSpPr>
            <p:nvPr/>
          </p:nvSpPr>
          <p:spPr bwMode="auto">
            <a:xfrm>
              <a:off x="3605" y="1688"/>
              <a:ext cx="56" cy="56"/>
            </a:xfrm>
            <a:prstGeom prst="ellipse">
              <a:avLst/>
            </a:prstGeom>
            <a:solidFill>
              <a:srgbClr val="FF0000"/>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ea typeface="宋体" panose="02010600030101010101" pitchFamily="2" charset="-122"/>
              </a:endParaRPr>
            </a:p>
          </p:txBody>
        </p:sp>
        <p:sp>
          <p:nvSpPr>
            <p:cNvPr id="11" name="Line 11"/>
            <p:cNvSpPr>
              <a:spLocks noChangeShapeType="1"/>
            </p:cNvSpPr>
            <p:nvPr/>
          </p:nvSpPr>
          <p:spPr bwMode="auto">
            <a:xfrm flipH="1">
              <a:off x="3477" y="2037"/>
              <a:ext cx="596" cy="387"/>
            </a:xfrm>
            <a:prstGeom prst="line">
              <a:avLst/>
            </a:prstGeom>
            <a:noFill/>
            <a:ln w="127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Line 12"/>
            <p:cNvSpPr>
              <a:spLocks noChangeShapeType="1"/>
            </p:cNvSpPr>
            <p:nvPr/>
          </p:nvSpPr>
          <p:spPr bwMode="auto">
            <a:xfrm>
              <a:off x="2642" y="1669"/>
              <a:ext cx="844" cy="754"/>
            </a:xfrm>
            <a:prstGeom prst="line">
              <a:avLst/>
            </a:prstGeom>
            <a:noFill/>
            <a:ln w="127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Line 13"/>
            <p:cNvSpPr>
              <a:spLocks noChangeShapeType="1"/>
            </p:cNvSpPr>
            <p:nvPr/>
          </p:nvSpPr>
          <p:spPr bwMode="auto">
            <a:xfrm flipH="1">
              <a:off x="4062" y="1122"/>
              <a:ext cx="149" cy="913"/>
            </a:xfrm>
            <a:prstGeom prst="line">
              <a:avLst/>
            </a:prstGeom>
            <a:noFill/>
            <a:ln w="127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 name="Line 14"/>
            <p:cNvSpPr>
              <a:spLocks noChangeShapeType="1"/>
            </p:cNvSpPr>
            <p:nvPr/>
          </p:nvSpPr>
          <p:spPr bwMode="auto">
            <a:xfrm flipH="1">
              <a:off x="3178" y="2443"/>
              <a:ext cx="298" cy="992"/>
            </a:xfrm>
            <a:prstGeom prst="line">
              <a:avLst/>
            </a:prstGeom>
            <a:noFill/>
            <a:ln w="127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 name="Line 15"/>
            <p:cNvSpPr>
              <a:spLocks noChangeShapeType="1"/>
            </p:cNvSpPr>
            <p:nvPr/>
          </p:nvSpPr>
          <p:spPr bwMode="auto">
            <a:xfrm>
              <a:off x="4062" y="2026"/>
              <a:ext cx="844" cy="864"/>
            </a:xfrm>
            <a:prstGeom prst="line">
              <a:avLst/>
            </a:prstGeom>
            <a:noFill/>
            <a:ln w="127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 name="Line 16"/>
            <p:cNvSpPr>
              <a:spLocks noChangeShapeType="1"/>
            </p:cNvSpPr>
            <p:nvPr/>
          </p:nvSpPr>
          <p:spPr bwMode="auto">
            <a:xfrm>
              <a:off x="3536" y="2403"/>
              <a:ext cx="774" cy="944"/>
            </a:xfrm>
            <a:prstGeom prst="line">
              <a:avLst/>
            </a:prstGeom>
            <a:noFill/>
            <a:ln w="127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altLang="zh-CN" dirty="0">
                <a:ea typeface="宋体" panose="02010600030101010101" pitchFamily="2" charset="-122"/>
              </a:rPr>
              <a:t>Discussion</a:t>
            </a:r>
          </a:p>
        </p:txBody>
      </p:sp>
      <p:sp>
        <p:nvSpPr>
          <p:cNvPr id="2" name="灯片编号占位符 1"/>
          <p:cNvSpPr>
            <a:spLocks noGrp="1"/>
          </p:cNvSpPr>
          <p:nvPr>
            <p:ph type="sldNum" sz="quarter" idx="12"/>
          </p:nvPr>
        </p:nvSpPr>
        <p:spPr/>
        <p:txBody>
          <a:bodyPr/>
          <a:lstStyle/>
          <a:p>
            <a:fld id="{48F63A3B-78C7-47BE-AE5E-E10140E04643}" type="slidenum">
              <a:rPr lang="en-US" smtClean="0"/>
              <a:t>33</a:t>
            </a:fld>
            <a:endParaRPr lang="en-US" dirty="0"/>
          </a:p>
        </p:txBody>
      </p:sp>
      <p:sp>
        <p:nvSpPr>
          <p:cNvPr id="4" name="文本框 3"/>
          <p:cNvSpPr txBox="1"/>
          <p:nvPr/>
        </p:nvSpPr>
        <p:spPr>
          <a:xfrm>
            <a:off x="481263" y="1370328"/>
            <a:ext cx="11213432" cy="4478149"/>
          </a:xfrm>
          <a:prstGeom prst="rect">
            <a:avLst/>
          </a:prstGeom>
          <a:noFill/>
        </p:spPr>
        <p:txBody>
          <a:bodyPr wrap="square">
            <a:spAutoFit/>
          </a:bodyPr>
          <a:lstStyle/>
          <a:p>
            <a:pPr marL="342900" indent="-342900" eaLnBrk="1" hangingPunct="1">
              <a:lnSpc>
                <a:spcPct val="150000"/>
              </a:lnSpc>
              <a:buClr>
                <a:srgbClr val="FF0000"/>
              </a:buClr>
              <a:buFont typeface="Wingdings" panose="05000000000000000000" pitchFamily="2" charset="2"/>
              <a:buChar char="u"/>
            </a:pPr>
            <a:r>
              <a:rPr lang="en-US" altLang="zh-CN" sz="2400" dirty="0">
                <a:latin typeface="微软雅黑" panose="020B0503020204020204" pitchFamily="34" charset="-122"/>
                <a:ea typeface="微软雅黑" panose="020B0503020204020204" pitchFamily="34" charset="-122"/>
              </a:rPr>
              <a:t>The main advantages of this algorithm are its simplicity and speed which allows it to run on large datasets</a:t>
            </a:r>
            <a:r>
              <a:rPr lang="th-TH"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marL="342900" indent="-342900" eaLnBrk="1" hangingPunct="1">
              <a:lnSpc>
                <a:spcPct val="150000"/>
              </a:lnSpc>
              <a:buClr>
                <a:srgbClr val="FF0000"/>
              </a:buClr>
              <a:buFont typeface="Wingdings" panose="05000000000000000000" pitchFamily="2" charset="2"/>
              <a:buChar char="u"/>
            </a:pPr>
            <a:endParaRPr lang="en-US" altLang="zh-CN" sz="2400" dirty="0">
              <a:latin typeface="微软雅黑" panose="020B0503020204020204" pitchFamily="34" charset="-122"/>
              <a:ea typeface="微软雅黑" panose="020B0503020204020204" pitchFamily="34" charset="-122"/>
            </a:endParaRPr>
          </a:p>
          <a:p>
            <a:pPr marL="342900" indent="-342900" eaLnBrk="1" hangingPunct="1">
              <a:lnSpc>
                <a:spcPct val="150000"/>
              </a:lnSpc>
              <a:buClr>
                <a:srgbClr val="FF0000"/>
              </a:buClr>
              <a:buFont typeface="Wingdings" panose="05000000000000000000" pitchFamily="2" charset="2"/>
              <a:buChar char="u"/>
            </a:pPr>
            <a:r>
              <a:rPr lang="en-US" altLang="zh-CN" sz="2400" dirty="0">
                <a:latin typeface="微软雅黑" panose="020B0503020204020204" pitchFamily="34" charset="-122"/>
                <a:ea typeface="微软雅黑" panose="020B0503020204020204" pitchFamily="34" charset="-122"/>
              </a:rPr>
              <a:t>Its disadvantage is that it does not yield the same result with each run, since the resulting clusters depend on the initial random assignments</a:t>
            </a:r>
            <a:r>
              <a:rPr lang="th-TH"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marL="342900" indent="-342900" eaLnBrk="1" hangingPunct="1">
              <a:lnSpc>
                <a:spcPct val="150000"/>
              </a:lnSpc>
              <a:buClr>
                <a:srgbClr val="FF0000"/>
              </a:buClr>
              <a:buFont typeface="Wingdings" panose="05000000000000000000" pitchFamily="2" charset="2"/>
              <a:buChar char="u"/>
            </a:pPr>
            <a:endParaRPr lang="en-US" altLang="zh-CN" sz="2400" dirty="0">
              <a:latin typeface="微软雅黑" panose="020B0503020204020204" pitchFamily="34" charset="-122"/>
              <a:ea typeface="微软雅黑" panose="020B0503020204020204" pitchFamily="34" charset="-122"/>
            </a:endParaRPr>
          </a:p>
          <a:p>
            <a:pPr marL="342900" indent="-342900" eaLnBrk="1" hangingPunct="1">
              <a:lnSpc>
                <a:spcPct val="150000"/>
              </a:lnSpc>
              <a:buClr>
                <a:srgbClr val="FF0000"/>
              </a:buClr>
              <a:buFont typeface="Wingdings" panose="05000000000000000000" pitchFamily="2" charset="2"/>
              <a:buChar char="u"/>
            </a:pPr>
            <a:r>
              <a:rPr lang="en-US" altLang="zh-CN" sz="2400" dirty="0">
                <a:latin typeface="微软雅黑" panose="020B0503020204020204" pitchFamily="34" charset="-122"/>
                <a:ea typeface="微软雅黑" panose="020B0503020204020204" pitchFamily="34" charset="-122"/>
              </a:rPr>
              <a:t>It minimizes intra</a:t>
            </a:r>
            <a:r>
              <a:rPr lang="th-TH"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cluster variance, but does not ensure that the result has a global minimum of variance</a:t>
            </a:r>
            <a:r>
              <a:rPr lang="th-TH" altLang="zh-CN" sz="2400" dirty="0">
                <a:latin typeface="微软雅黑" panose="020B0503020204020204" pitchFamily="34" charset="-122"/>
                <a:ea typeface="微软雅黑" panose="020B0503020204020204" pitchFamily="34" charset="-122"/>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8"/>
          <p:cNvSpPr>
            <a:spLocks noGrp="1" noChangeArrowheads="1"/>
          </p:cNvSpPr>
          <p:nvPr>
            <p:ph type="title"/>
          </p:nvPr>
        </p:nvSpPr>
        <p:spPr/>
        <p:txBody>
          <a:bodyPr/>
          <a:lstStyle/>
          <a:p>
            <a:pPr eaLnBrk="1" hangingPunct="1"/>
            <a:r>
              <a:rPr lang="en-US" altLang="zh-CN" dirty="0">
                <a:ea typeface="宋体" panose="02010600030101010101" pitchFamily="2" charset="-122"/>
              </a:rPr>
              <a:t>An Application: Biometrics</a:t>
            </a:r>
          </a:p>
        </p:txBody>
      </p:sp>
      <p:sp>
        <p:nvSpPr>
          <p:cNvPr id="5" name="文本框 4"/>
          <p:cNvSpPr txBox="1"/>
          <p:nvPr/>
        </p:nvSpPr>
        <p:spPr>
          <a:xfrm>
            <a:off x="642656" y="1003064"/>
            <a:ext cx="10881651" cy="5854936"/>
          </a:xfrm>
          <a:prstGeom prst="rect">
            <a:avLst/>
          </a:prstGeom>
          <a:noFill/>
        </p:spPr>
        <p:txBody>
          <a:bodyPr wrap="square">
            <a:spAutoFit/>
          </a:bodyPr>
          <a:lstStyle/>
          <a:p>
            <a:pPr marL="457200" indent="-457200">
              <a:lnSpc>
                <a:spcPct val="150000"/>
              </a:lnSpc>
              <a:buFont typeface="Wingdings" panose="05000000000000000000" charset="0"/>
              <a:buChar char="p"/>
              <a:defRPr/>
            </a:pPr>
            <a:r>
              <a:rPr lang="en-US" altLang="zh-CN" sz="2400" dirty="0">
                <a:latin typeface="微软雅黑" panose="020B0503020204020204" pitchFamily="34" charset="-122"/>
                <a:ea typeface="微软雅黑" panose="020B0503020204020204" pitchFamily="34" charset="-122"/>
              </a:rPr>
              <a:t>A Great Challenge: User Authentication</a:t>
            </a:r>
            <a:endParaRPr lang="en-US" altLang="zh-CN" sz="2400" dirty="0">
              <a:solidFill>
                <a:srgbClr val="CC00CC"/>
              </a:solidFill>
              <a:latin typeface="微软雅黑" panose="020B0503020204020204" pitchFamily="34" charset="-122"/>
              <a:ea typeface="微软雅黑" panose="020B0503020204020204" pitchFamily="34" charset="-122"/>
            </a:endParaRPr>
          </a:p>
          <a:p>
            <a:pPr marL="406400" indent="-406400">
              <a:lnSpc>
                <a:spcPct val="150000"/>
              </a:lnSpc>
              <a:buFont typeface="Wingdings" panose="05000000000000000000" charset="0"/>
              <a:buChar char="p"/>
              <a:defRPr/>
            </a:pPr>
            <a:endParaRPr lang="zh-CN" altLang="en-US" sz="800" dirty="0">
              <a:latin typeface="微软雅黑" panose="020B0503020204020204" pitchFamily="34" charset="-122"/>
              <a:ea typeface="微软雅黑" panose="020B0503020204020204" pitchFamily="34" charset="-122"/>
              <a:sym typeface="Monotype Sorts" pitchFamily="2" charset="2"/>
            </a:endParaRPr>
          </a:p>
          <a:p>
            <a:pPr>
              <a:lnSpc>
                <a:spcPct val="150000"/>
              </a:lnSpc>
              <a:buFont typeface="Wingdings" panose="05000000000000000000" charset="0"/>
              <a:buNone/>
              <a:defRPr/>
            </a:pPr>
            <a:r>
              <a:rPr lang="en-US" altLang="zh-CN"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800"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400" dirty="0">
                <a:solidFill>
                  <a:srgbClr val="99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Positive authentication</a:t>
            </a:r>
            <a:r>
              <a:rPr lang="en-US" altLang="zh-CN" sz="24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is very important!</a:t>
            </a:r>
          </a:p>
          <a:p>
            <a:pPr marL="406400" indent="-406400">
              <a:lnSpc>
                <a:spcPct val="150000"/>
              </a:lnSpc>
              <a:buFont typeface="Wingdings" panose="05000000000000000000" charset="0"/>
              <a:buChar char="p"/>
              <a:defRPr/>
            </a:pPr>
            <a:endParaRPr lang="en-US" altLang="zh-CN" sz="120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charset="0"/>
              <a:buChar char="p"/>
              <a:defRPr/>
            </a:pPr>
            <a:r>
              <a:rPr lang="en-US" altLang="zh-CN" sz="2400" dirty="0">
                <a:solidFill>
                  <a:srgbClr val="000000"/>
                </a:solidFill>
                <a:latin typeface="微软雅黑" panose="020B0503020204020204" pitchFamily="34" charset="-122"/>
                <a:ea typeface="微软雅黑" panose="020B0503020204020204" pitchFamily="34" charset="-122"/>
              </a:rPr>
              <a:t>Since more and more </a:t>
            </a:r>
            <a:r>
              <a:rPr lang="en-US" altLang="zh-CN" sz="2400" dirty="0">
                <a:solidFill>
                  <a:srgbClr val="00CC00"/>
                </a:solidFill>
                <a:latin typeface="微软雅黑" panose="020B0503020204020204" pitchFamily="34" charset="-122"/>
                <a:ea typeface="微软雅黑" panose="020B0503020204020204" pitchFamily="34" charset="-122"/>
              </a:rPr>
              <a:t>highly fraudulent technologies</a:t>
            </a:r>
            <a:r>
              <a:rPr lang="en-US" altLang="zh-CN" sz="2400" dirty="0">
                <a:solidFill>
                  <a:srgbClr val="000000"/>
                </a:solidFill>
                <a:latin typeface="微软雅黑" panose="020B0503020204020204" pitchFamily="34" charset="-122"/>
                <a:ea typeface="微软雅黑" panose="020B0503020204020204" pitchFamily="34" charset="-122"/>
              </a:rPr>
              <a:t> in today</a:t>
            </a:r>
            <a:r>
              <a:rPr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rgbClr val="000000"/>
                </a:solidFill>
                <a:latin typeface="微软雅黑" panose="020B0503020204020204" pitchFamily="34" charset="-122"/>
                <a:ea typeface="微软雅黑" panose="020B0503020204020204" pitchFamily="34" charset="-122"/>
              </a:rPr>
              <a:t>s complex society, the problem of identifying a person continues to pose </a:t>
            </a:r>
            <a:r>
              <a:rPr lang="en-US" altLang="zh-CN" sz="2400"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 great challenge</a:t>
            </a:r>
            <a:r>
              <a:rPr kumimoji="1" lang="en-US" altLang="zh-CN" sz="2400" dirty="0">
                <a:latin typeface="微软雅黑" panose="020B0503020204020204" pitchFamily="34" charset="-122"/>
                <a:ea typeface="微软雅黑" panose="020B0503020204020204" pitchFamily="34" charset="-122"/>
              </a:rPr>
              <a:t>. </a:t>
            </a:r>
          </a:p>
          <a:p>
            <a:pPr marL="406400" indent="-406400">
              <a:lnSpc>
                <a:spcPct val="150000"/>
              </a:lnSpc>
              <a:defRPr/>
            </a:pPr>
            <a:endParaRPr lang="en-US" altLang="zh-CN" sz="120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charset="0"/>
              <a:buChar char="p"/>
              <a:defRPr/>
            </a:pPr>
            <a:r>
              <a:rPr kumimoji="1" lang="en-US" altLang="zh-CN" sz="2400" dirty="0">
                <a:latin typeface="微软雅黑" panose="020B0503020204020204" pitchFamily="34" charset="-122"/>
                <a:ea typeface="微软雅黑" panose="020B0503020204020204" pitchFamily="34" charset="-122"/>
              </a:rPr>
              <a:t>User authentication is based on three methods: </a:t>
            </a:r>
          </a:p>
          <a:p>
            <a:pPr marL="406400" indent="-406400">
              <a:lnSpc>
                <a:spcPct val="150000"/>
              </a:lnSpc>
              <a:defRPr/>
            </a:pPr>
            <a:r>
              <a:rPr kumimoji="1" lang="en-US" altLang="zh-CN" sz="800" dirty="0">
                <a:latin typeface="微软雅黑" panose="020B0503020204020204" pitchFamily="34" charset="-122"/>
                <a:ea typeface="微软雅黑" panose="020B0503020204020204" pitchFamily="34" charset="-122"/>
              </a:rPr>
              <a:t> 	</a:t>
            </a:r>
            <a:r>
              <a:rPr kumimoji="1" lang="en-US" altLang="zh-CN" sz="2400" dirty="0">
                <a:solidFill>
                  <a:srgbClr val="660033"/>
                </a:solidFill>
                <a:latin typeface="微软雅黑" panose="020B0503020204020204" pitchFamily="34" charset="-122"/>
                <a:ea typeface="微软雅黑" panose="020B0503020204020204" pitchFamily="34" charset="-122"/>
              </a:rPr>
              <a:t>	</a:t>
            </a:r>
            <a:r>
              <a:rPr kumimoji="1" lang="en-US" altLang="zh-CN" sz="2000" dirty="0">
                <a:solidFill>
                  <a:srgbClr val="660033"/>
                </a:solidFill>
                <a:latin typeface="微软雅黑" panose="020B0503020204020204" pitchFamily="34" charset="-122"/>
                <a:ea typeface="微软雅黑" panose="020B0503020204020204" pitchFamily="34" charset="-122"/>
              </a:rPr>
              <a:t>-- What you have</a:t>
            </a:r>
          </a:p>
          <a:p>
            <a:pPr marL="520700" lvl="1">
              <a:lnSpc>
                <a:spcPct val="150000"/>
              </a:lnSpc>
              <a:defRPr/>
            </a:pPr>
            <a:r>
              <a:rPr kumimoji="1" lang="en-US" altLang="zh-CN" sz="2000" dirty="0">
                <a:solidFill>
                  <a:srgbClr val="660033"/>
                </a:solidFill>
                <a:latin typeface="微软雅黑" panose="020B0503020204020204" pitchFamily="34" charset="-122"/>
                <a:ea typeface="微软雅黑" panose="020B0503020204020204" pitchFamily="34" charset="-122"/>
              </a:rPr>
              <a:t>	-- What you know</a:t>
            </a:r>
          </a:p>
          <a:p>
            <a:pPr marL="520700" lvl="1">
              <a:lnSpc>
                <a:spcPct val="150000"/>
              </a:lnSpc>
              <a:defRPr/>
            </a:pPr>
            <a:r>
              <a:rPr kumimoji="1" lang="en-US" altLang="zh-CN" sz="2000" dirty="0">
                <a:solidFill>
                  <a:srgbClr val="660033"/>
                </a:solidFill>
                <a:latin typeface="微软雅黑" panose="020B0503020204020204" pitchFamily="34" charset="-122"/>
                <a:ea typeface="微软雅黑" panose="020B0503020204020204" pitchFamily="34" charset="-122"/>
              </a:rPr>
              <a:t>	-- What you are / What you do</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a:lnSpc>
                <a:spcPct val="85000"/>
              </a:lnSpc>
            </a:pPr>
            <a:r>
              <a:rPr lang="en-US" altLang="zh-CN" sz="2800" dirty="0">
                <a:ea typeface="宋体" panose="02010600030101010101" pitchFamily="2" charset="-122"/>
              </a:rPr>
              <a:t>Traditional Methods</a:t>
            </a:r>
          </a:p>
        </p:txBody>
      </p:sp>
      <p:sp>
        <p:nvSpPr>
          <p:cNvPr id="2" name="灯片编号占位符 1"/>
          <p:cNvSpPr>
            <a:spLocks noGrp="1"/>
          </p:cNvSpPr>
          <p:nvPr>
            <p:ph type="sldNum" sz="quarter" idx="12"/>
          </p:nvPr>
        </p:nvSpPr>
        <p:spPr/>
        <p:txBody>
          <a:bodyPr/>
          <a:lstStyle/>
          <a:p>
            <a:fld id="{48F63A3B-78C7-47BE-AE5E-E10140E04643}" type="slidenum">
              <a:rPr lang="en-US" smtClean="0"/>
              <a:t>35</a:t>
            </a:fld>
            <a:endParaRPr lang="en-US" dirty="0"/>
          </a:p>
        </p:txBody>
      </p:sp>
      <p:pic>
        <p:nvPicPr>
          <p:cNvPr id="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71583" y="1411560"/>
            <a:ext cx="3038475" cy="1743075"/>
          </a:xfrm>
          <a:prstGeom prst="rect">
            <a:avLst/>
          </a:prstGeom>
        </p:spPr>
      </p:pic>
      <p:sp>
        <p:nvSpPr>
          <p:cNvPr id="6" name="Rectangle 17"/>
          <p:cNvSpPr>
            <a:spLocks noChangeArrowheads="1"/>
          </p:cNvSpPr>
          <p:nvPr/>
        </p:nvSpPr>
        <p:spPr bwMode="auto">
          <a:xfrm>
            <a:off x="982579" y="1317625"/>
            <a:ext cx="8001000" cy="1867178"/>
          </a:xfrm>
          <a:prstGeom prst="rect">
            <a:avLst/>
          </a:prstGeom>
          <a:noFill/>
          <a:ln w="12700">
            <a:noFill/>
            <a:miter lim="800000"/>
          </a:ln>
          <a:effectLst/>
        </p:spPr>
        <p:txBody>
          <a:bodyPr lIns="63500" tIns="25400" rIns="63500" bIns="25400">
            <a:spAutoFit/>
          </a:bodyPr>
          <a:lstStyle/>
          <a:p>
            <a:pPr marL="406400" indent="-406400">
              <a:defRPr/>
            </a:pPr>
            <a:r>
              <a:rPr lang="en-US" altLang="zh-TW" sz="2800" dirty="0">
                <a:latin typeface="微软雅黑" panose="020B0503020204020204" pitchFamily="34" charset="-122"/>
                <a:ea typeface="微软雅黑" panose="020B0503020204020204" pitchFamily="34" charset="-122"/>
              </a:rPr>
              <a:t>Token-based: What you have</a:t>
            </a:r>
          </a:p>
          <a:p>
            <a:pPr lvl="2">
              <a:defRPr/>
            </a:pPr>
            <a:r>
              <a:rPr lang="en-US" altLang="zh-TW" sz="1200" dirty="0">
                <a:latin typeface="微软雅黑" panose="020B0503020204020204" pitchFamily="34" charset="-122"/>
                <a:ea typeface="微软雅黑" panose="020B0503020204020204" pitchFamily="34" charset="-122"/>
              </a:rPr>
              <a:t>         </a:t>
            </a:r>
          </a:p>
          <a:p>
            <a:pPr lvl="2">
              <a:defRPr/>
            </a:pPr>
            <a:r>
              <a:rPr kumimoji="1" lang="en-US" altLang="zh-CN" sz="2000" dirty="0">
                <a:solidFill>
                  <a:srgbClr val="660033"/>
                </a:solidFill>
                <a:latin typeface="微软雅黑" panose="020B0503020204020204" pitchFamily="34" charset="-122"/>
                <a:ea typeface="微软雅黑" panose="020B0503020204020204" pitchFamily="34" charset="-122"/>
              </a:rPr>
              <a:t>--</a:t>
            </a:r>
            <a:r>
              <a:rPr kumimoji="1"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TW" sz="2000" dirty="0">
                <a:solidFill>
                  <a:srgbClr val="A50021"/>
                </a:solidFill>
                <a:latin typeface="微软雅黑" panose="020B0503020204020204" pitchFamily="34" charset="-122"/>
                <a:ea typeface="微软雅黑" panose="020B0503020204020204" pitchFamily="34" charset="-122"/>
              </a:rPr>
              <a:t>Examples</a:t>
            </a:r>
            <a:r>
              <a:rPr lang="en-US" altLang="zh-TW" sz="2000" dirty="0">
                <a:latin typeface="微软雅黑" panose="020B0503020204020204" pitchFamily="34" charset="-122"/>
                <a:ea typeface="微软雅黑" panose="020B0503020204020204" pitchFamily="34" charset="-122"/>
              </a:rPr>
              <a:t>: credit card, </a:t>
            </a:r>
          </a:p>
          <a:p>
            <a:pPr lvl="2">
              <a:defRPr/>
            </a:pPr>
            <a:r>
              <a:rPr lang="en-US" altLang="zh-TW" sz="2000" dirty="0">
                <a:latin typeface="微软雅黑" panose="020B0503020204020204" pitchFamily="34" charset="-122"/>
                <a:ea typeface="微软雅黑" panose="020B0503020204020204" pitchFamily="34" charset="-122"/>
              </a:rPr>
              <a:t>                     smart card, </a:t>
            </a:r>
          </a:p>
          <a:p>
            <a:pPr lvl="2">
              <a:defRPr/>
            </a:pPr>
            <a:r>
              <a:rPr lang="en-US" altLang="zh-TW" sz="2000" dirty="0">
                <a:latin typeface="微软雅黑" panose="020B0503020204020204" pitchFamily="34" charset="-122"/>
                <a:ea typeface="微软雅黑" panose="020B0503020204020204" pitchFamily="34" charset="-122"/>
              </a:rPr>
              <a:t>                     keys</a:t>
            </a:r>
          </a:p>
          <a:p>
            <a:pPr marL="406400" indent="-406400">
              <a:defRPr/>
            </a:pPr>
            <a:endParaRPr lang="en-US" altLang="zh-CN" dirty="0">
              <a:effectLst>
                <a:outerShdw blurRad="38100" dist="38100" dir="2700000" algn="tl">
                  <a:srgbClr val="C0C0C0"/>
                </a:outerShdw>
              </a:effectLst>
              <a:ea typeface="宋体" panose="02010600030101010101" pitchFamily="2" charset="-122"/>
            </a:endParaRPr>
          </a:p>
        </p:txBody>
      </p:sp>
      <p:graphicFrame>
        <p:nvGraphicFramePr>
          <p:cNvPr id="7" name="Object 16"/>
          <p:cNvGraphicFramePr/>
          <p:nvPr/>
        </p:nvGraphicFramePr>
        <p:xfrm>
          <a:off x="4114255" y="3037344"/>
          <a:ext cx="4083050" cy="3654425"/>
        </p:xfrm>
        <a:graphic>
          <a:graphicData uri="http://schemas.openxmlformats.org/presentationml/2006/ole">
            <mc:AlternateContent xmlns:mc="http://schemas.openxmlformats.org/markup-compatibility/2006">
              <mc:Choice xmlns:v="urn:schemas-microsoft-com:vml" Requires="v">
                <p:oleObj spid="_x0000_s3166" r:id="rId4" imgW="4362450" imgH="3905250" progId="CorelPhotoPaint.Image.6">
                  <p:embed/>
                </p:oleObj>
              </mc:Choice>
              <mc:Fallback>
                <p:oleObj r:id="rId4" imgW="4362450" imgH="3905250" progId="CorelPhotoPaint.Image.6">
                  <p:embed/>
                  <p:pic>
                    <p:nvPicPr>
                      <p:cNvPr id="0" name="Object 1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255" y="3037344"/>
                        <a:ext cx="4083050"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85000"/>
              </a:lnSpc>
            </a:pPr>
            <a:r>
              <a:rPr lang="en-US" altLang="zh-CN" sz="2800" dirty="0">
                <a:ea typeface="宋体" panose="02010600030101010101" pitchFamily="2" charset="-122"/>
              </a:rPr>
              <a:t>Traditional Methods</a:t>
            </a:r>
          </a:p>
        </p:txBody>
      </p:sp>
      <p:sp>
        <p:nvSpPr>
          <p:cNvPr id="2" name="灯片编号占位符 1"/>
          <p:cNvSpPr>
            <a:spLocks noGrp="1"/>
          </p:cNvSpPr>
          <p:nvPr>
            <p:ph type="sldNum" sz="quarter" idx="12"/>
          </p:nvPr>
        </p:nvSpPr>
        <p:spPr/>
        <p:txBody>
          <a:bodyPr/>
          <a:lstStyle/>
          <a:p>
            <a:fld id="{48F63A3B-78C7-47BE-AE5E-E10140E04643}" type="slidenum">
              <a:rPr lang="en-US" smtClean="0"/>
              <a:t>36</a:t>
            </a:fld>
            <a:endParaRPr lang="en-US" dirty="0"/>
          </a:p>
        </p:txBody>
      </p:sp>
      <p:pic>
        <p:nvPicPr>
          <p:cNvPr id="4" name="Picture 14"/>
          <p:cNvPicPr>
            <a:picLocks noChangeAspect="1" noChangeArrowheads="1"/>
          </p:cNvPicPr>
          <p:nvPr/>
        </p:nvPicPr>
        <p:blipFill>
          <a:blip r:embed="rId2">
            <a:extLst>
              <a:ext uri="{28A0092B-C50C-407E-A947-70E740481C1C}">
                <a14:useLocalDpi xmlns:a14="http://schemas.microsoft.com/office/drawing/2010/main" val="0"/>
              </a:ext>
            </a:extLst>
          </a:blip>
          <a:srcRect b="41936"/>
          <a:stretch>
            <a:fillRect/>
          </a:stretch>
        </p:blipFill>
        <p:spPr>
          <a:xfrm>
            <a:off x="7639330" y="1216025"/>
            <a:ext cx="1752600" cy="914400"/>
          </a:xfrm>
          <a:prstGeom prst="rect">
            <a:avLst/>
          </a:prstGeom>
        </p:spPr>
      </p:pic>
      <p:sp>
        <p:nvSpPr>
          <p:cNvPr id="5" name="Rectangle 17"/>
          <p:cNvSpPr>
            <a:spLocks noChangeArrowheads="1"/>
          </p:cNvSpPr>
          <p:nvPr/>
        </p:nvSpPr>
        <p:spPr bwMode="auto">
          <a:xfrm>
            <a:off x="709748" y="1171575"/>
            <a:ext cx="8001000" cy="1312863"/>
          </a:xfrm>
          <a:prstGeom prst="rect">
            <a:avLst/>
          </a:prstGeom>
          <a:noFill/>
          <a:ln w="12700">
            <a:noFill/>
            <a:miter lim="800000"/>
          </a:ln>
          <a:effectLst/>
        </p:spPr>
        <p:txBody>
          <a:bodyPr lIns="63500" tIns="25400" rIns="63500" bIns="25400">
            <a:spAutoFit/>
          </a:bodyPr>
          <a:lstStyle/>
          <a:p>
            <a:pPr marL="406400" indent="-406400">
              <a:defRPr/>
            </a:pPr>
            <a:r>
              <a:rPr lang="en-US" altLang="zh-TW" sz="2800" dirty="0">
                <a:ea typeface="PMingLiU" pitchFamily="18" charset="-120"/>
              </a:rPr>
              <a:t>Knowledge-based: What you know</a:t>
            </a:r>
          </a:p>
          <a:p>
            <a:pPr lvl="2">
              <a:defRPr/>
            </a:pPr>
            <a:r>
              <a:rPr lang="en-US" altLang="zh-TW" sz="1200" dirty="0">
                <a:ea typeface="PMingLiU" pitchFamily="18" charset="-120"/>
              </a:rPr>
              <a:t>         </a:t>
            </a:r>
          </a:p>
          <a:p>
            <a:pPr lvl="2">
              <a:defRPr/>
            </a:pPr>
            <a:r>
              <a:rPr kumimoji="1" lang="en-US" altLang="zh-CN" dirty="0">
                <a:solidFill>
                  <a:srgbClr val="660033"/>
                </a:solidFill>
                <a:ea typeface="宋体" panose="02010600030101010101" pitchFamily="2" charset="-122"/>
              </a:rPr>
              <a:t>--</a:t>
            </a:r>
            <a:r>
              <a:rPr kumimoji="1" lang="en-US" altLang="zh-CN" dirty="0">
                <a:effectLst>
                  <a:outerShdw blurRad="38100" dist="38100" dir="2700000" algn="tl">
                    <a:srgbClr val="C0C0C0"/>
                  </a:outerShdw>
                </a:effectLst>
                <a:ea typeface="宋体" panose="02010600030101010101" pitchFamily="2" charset="-122"/>
              </a:rPr>
              <a:t> </a:t>
            </a:r>
            <a:r>
              <a:rPr lang="en-US" altLang="zh-TW" dirty="0">
                <a:solidFill>
                  <a:srgbClr val="A50021"/>
                </a:solidFill>
                <a:ea typeface="PMingLiU" pitchFamily="18" charset="-120"/>
              </a:rPr>
              <a:t>Examples</a:t>
            </a:r>
            <a:r>
              <a:rPr lang="en-US" altLang="zh-TW" dirty="0">
                <a:ea typeface="PMingLiU" pitchFamily="18" charset="-120"/>
              </a:rPr>
              <a:t>: password, PIN</a:t>
            </a:r>
          </a:p>
          <a:p>
            <a:pPr marL="406400" indent="-406400">
              <a:defRPr/>
            </a:pPr>
            <a:endParaRPr lang="en-US" altLang="zh-CN" sz="1200" dirty="0">
              <a:effectLst>
                <a:outerShdw blurRad="38100" dist="38100" dir="2700000" algn="tl">
                  <a:srgbClr val="C0C0C0"/>
                </a:outerShdw>
              </a:effectLst>
              <a:ea typeface="宋体" panose="02010600030101010101" pitchFamily="2" charset="-122"/>
            </a:endParaRPr>
          </a:p>
          <a:p>
            <a:pPr marL="406400" indent="-406400">
              <a:defRPr/>
            </a:pPr>
            <a:endParaRPr lang="en-US" altLang="zh-CN" sz="1200" dirty="0">
              <a:effectLst>
                <a:outerShdw blurRad="38100" dist="38100" dir="2700000" algn="tl">
                  <a:srgbClr val="C0C0C0"/>
                </a:outerShdw>
              </a:effectLst>
              <a:ea typeface="宋体" panose="02010600030101010101" pitchFamily="2" charset="-122"/>
            </a:endParaRPr>
          </a:p>
        </p:txBody>
      </p:sp>
      <p:pic>
        <p:nvPicPr>
          <p:cNvPr id="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910854" y="2174875"/>
            <a:ext cx="7727950" cy="4546600"/>
          </a:xfrm>
          <a:prstGeom prst="rect">
            <a:avLst/>
          </a:prstGeom>
          <a:ln>
            <a:noFill/>
          </a:ln>
          <a:extLst>
            <a:ext uri="{91240B29-F687-4F45-9708-019B960494DF}">
              <a14:hiddenLine xmlns:a14="http://schemas.microsoft.com/office/drawing/2010/main" w="12700">
                <a:solidFill>
                  <a:schemeClr val="tx1"/>
                </a:solidFill>
                <a:miter lim="800000"/>
                <a:headEnd/>
                <a:tailEnd/>
              </a14:hiddenLine>
            </a:ext>
          </a:extLst>
        </p:spPr>
      </p:pic>
      <p:sp>
        <p:nvSpPr>
          <p:cNvPr id="7" name="Rectangle 3"/>
          <p:cNvSpPr>
            <a:spLocks noChangeArrowheads="1"/>
          </p:cNvSpPr>
          <p:nvPr/>
        </p:nvSpPr>
        <p:spPr bwMode="auto">
          <a:xfrm>
            <a:off x="1202829" y="4094956"/>
            <a:ext cx="9144000" cy="508000"/>
          </a:xfrm>
          <a:prstGeom prst="rect">
            <a:avLst/>
          </a:prstGeom>
          <a:solidFill>
            <a:srgbClr val="FF0000"/>
          </a:solidFill>
          <a:ln w="12700">
            <a:solidFill>
              <a:schemeClr val="hlink"/>
            </a:solidFill>
            <a:miter lim="800000"/>
          </a:ln>
          <a:effectLst/>
          <a:scene3d>
            <a:camera prst="orthographicFront"/>
            <a:lightRig rig="threePt" dir="t"/>
          </a:scene3d>
          <a:sp3d>
            <a:bevelT/>
          </a:sp3d>
        </p:spPr>
        <p:txBody>
          <a:bodyPr/>
          <a:lstStyle/>
          <a:p>
            <a:pPr algn="ctr">
              <a:lnSpc>
                <a:spcPct val="85000"/>
              </a:lnSpc>
              <a:defRPr/>
            </a:pPr>
            <a:r>
              <a:rPr lang="en-US" altLang="zh-CN" sz="3800">
                <a:solidFill>
                  <a:srgbClr val="FFFF00"/>
                </a:solidFill>
                <a:ea typeface="宋体" panose="02010600030101010101" pitchFamily="2" charset="-122"/>
              </a:rPr>
              <a:t>How many passwords can you remember?</a:t>
            </a:r>
            <a:endParaRPr lang="en-US" altLang="zh-CN" sz="3800" u="sng">
              <a:solidFill>
                <a:srgbClr val="FFFF00"/>
              </a:solidFill>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ea typeface="宋体" panose="02010600030101010101" pitchFamily="2" charset="-122"/>
              </a:rPr>
              <a:t>Biometrics: What you are/do!</a:t>
            </a:r>
            <a:endParaRPr lang="zh-CN" altLang="en-US" dirty="0"/>
          </a:p>
        </p:txBody>
      </p:sp>
      <p:sp>
        <p:nvSpPr>
          <p:cNvPr id="2" name="灯片编号占位符 1"/>
          <p:cNvSpPr>
            <a:spLocks noGrp="1"/>
          </p:cNvSpPr>
          <p:nvPr>
            <p:ph type="sldNum" sz="quarter" idx="12"/>
          </p:nvPr>
        </p:nvSpPr>
        <p:spPr/>
        <p:txBody>
          <a:bodyPr/>
          <a:lstStyle/>
          <a:p>
            <a:fld id="{48F63A3B-78C7-47BE-AE5E-E10140E04643}" type="slidenum">
              <a:rPr lang="en-US" smtClean="0"/>
              <a:t>37</a:t>
            </a:fld>
            <a:endParaRPr lang="en-US" dirty="0"/>
          </a:p>
        </p:txBody>
      </p:sp>
      <p:grpSp>
        <p:nvGrpSpPr>
          <p:cNvPr id="4" name="Group 19"/>
          <p:cNvGrpSpPr/>
          <p:nvPr/>
        </p:nvGrpSpPr>
        <p:grpSpPr bwMode="auto">
          <a:xfrm>
            <a:off x="1866900" y="1493838"/>
            <a:ext cx="8458200" cy="4862512"/>
            <a:chOff x="240" y="942"/>
            <a:chExt cx="5328" cy="3063"/>
          </a:xfrm>
        </p:grpSpPr>
        <p:pic>
          <p:nvPicPr>
            <p:cNvPr id="5"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 y="944"/>
              <a:ext cx="918" cy="100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descr="imp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 y="942"/>
              <a:ext cx="981" cy="100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6" descr="ha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942"/>
              <a:ext cx="1025" cy="100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8" name="Object 7"/>
            <p:cNvGraphicFramePr/>
            <p:nvPr/>
          </p:nvGraphicFramePr>
          <p:xfrm>
            <a:off x="4128" y="942"/>
            <a:ext cx="1025" cy="1008"/>
          </p:xfrm>
          <a:graphic>
            <a:graphicData uri="http://schemas.openxmlformats.org/presentationml/2006/ole">
              <mc:AlternateContent xmlns:mc="http://schemas.openxmlformats.org/markup-compatibility/2006">
                <mc:Choice xmlns:v="urn:schemas-microsoft-com:vml" Requires="v">
                  <p:oleObj spid="_x0000_s4370" r:id="rId6" imgW="1152525" imgH="1133475" progId="Paint.Picture">
                    <p:embed/>
                  </p:oleObj>
                </mc:Choice>
                <mc:Fallback>
                  <p:oleObj r:id="rId6" imgW="1152525" imgH="1133475" progId="Paint.Picture">
                    <p:embed/>
                    <p:pic>
                      <p:nvPicPr>
                        <p:cNvPr id="0" name="Object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8" y="942"/>
                          <a:ext cx="1025" cy="100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p:nvPr/>
          </p:nvGraphicFramePr>
          <p:xfrm>
            <a:off x="1728" y="2142"/>
            <a:ext cx="1067" cy="1008"/>
          </p:xfrm>
          <a:graphic>
            <a:graphicData uri="http://schemas.openxmlformats.org/presentationml/2006/ole">
              <mc:AlternateContent xmlns:mc="http://schemas.openxmlformats.org/markup-compatibility/2006">
                <mc:Choice xmlns:v="urn:schemas-microsoft-com:vml" Requires="v">
                  <p:oleObj spid="_x0000_s4371" r:id="rId8" imgW="2590800" imgH="2447925" progId="Paint.Picture">
                    <p:embed/>
                  </p:oleObj>
                </mc:Choice>
                <mc:Fallback>
                  <p:oleObj r:id="rId8" imgW="2590800" imgH="2447925" progId="Paint.Picture">
                    <p:embed/>
                    <p:pic>
                      <p:nvPicPr>
                        <p:cNvPr id="0" name="Object 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8" y="2142"/>
                          <a:ext cx="1067" cy="100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2"/>
            <p:cNvGraphicFramePr/>
            <p:nvPr/>
          </p:nvGraphicFramePr>
          <p:xfrm>
            <a:off x="528" y="2142"/>
            <a:ext cx="1123" cy="1004"/>
          </p:xfrm>
          <a:graphic>
            <a:graphicData uri="http://schemas.openxmlformats.org/presentationml/2006/ole">
              <mc:AlternateContent xmlns:mc="http://schemas.openxmlformats.org/markup-compatibility/2006">
                <mc:Choice xmlns:v="urn:schemas-microsoft-com:vml" Requires="v">
                  <p:oleObj spid="_x0000_s4372" r:id="rId10" imgW="1695450" imgH="1514475" progId="Paint.Picture">
                    <p:embed/>
                  </p:oleObj>
                </mc:Choice>
                <mc:Fallback>
                  <p:oleObj r:id="rId10" imgW="1695450" imgH="1514475" progId="Paint.Picture">
                    <p:embed/>
                    <p:pic>
                      <p:nvPicPr>
                        <p:cNvPr id="0" name="Object 1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8" y="2142"/>
                          <a:ext cx="1123" cy="100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4" y="3198"/>
              <a:ext cx="2544" cy="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28" y="2094"/>
              <a:ext cx="1008" cy="105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0" y="3486"/>
              <a:ext cx="2784"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28" y="2094"/>
              <a:ext cx="1056" cy="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AutoShape 4" descr="http://img1.imgtn.bdimg.com/it/u=300183774,3737151145&amp;fm=21&amp;gp=0.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65540" name="AutoShape 6" descr="http://img1.imgtn.bdimg.com/it/u=300183774,3737151145&amp;fm=21&amp;gp=0.jpg"/>
          <p:cNvSpPr>
            <a:spLocks noChangeAspect="1" noChangeArrowheads="1"/>
          </p:cNvSpPr>
          <p:nvPr/>
        </p:nvSpPr>
        <p:spPr bwMode="auto">
          <a:xfrm>
            <a:off x="1831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3" name="标题 2"/>
          <p:cNvSpPr>
            <a:spLocks noGrp="1"/>
          </p:cNvSpPr>
          <p:nvPr>
            <p:ph type="title"/>
          </p:nvPr>
        </p:nvSpPr>
        <p:spPr/>
        <p:txBody>
          <a:bodyPr/>
          <a:lstStyle/>
          <a:p>
            <a:r>
              <a:rPr lang="en-US" altLang="zh-CN" sz="2800" dirty="0">
                <a:ea typeface="宋体" panose="02010600030101010101" pitchFamily="2" charset="-122"/>
              </a:rPr>
              <a:t>Biometrics</a:t>
            </a:r>
          </a:p>
        </p:txBody>
      </p:sp>
      <p:sp>
        <p:nvSpPr>
          <p:cNvPr id="2" name="灯片编号占位符 1"/>
          <p:cNvSpPr>
            <a:spLocks noGrp="1"/>
          </p:cNvSpPr>
          <p:nvPr>
            <p:ph type="sldNum" sz="quarter" idx="12"/>
          </p:nvPr>
        </p:nvSpPr>
        <p:spPr/>
        <p:txBody>
          <a:bodyPr/>
          <a:lstStyle/>
          <a:p>
            <a:fld id="{48F63A3B-78C7-47BE-AE5E-E10140E04643}" type="slidenum">
              <a:rPr lang="en-US" smtClean="0"/>
              <a:t>38</a:t>
            </a:fld>
            <a:endParaRPr lang="en-US" dirty="0"/>
          </a:p>
        </p:txBody>
      </p:sp>
      <p:sp>
        <p:nvSpPr>
          <p:cNvPr id="5" name="文本框 4"/>
          <p:cNvSpPr txBox="1"/>
          <p:nvPr/>
        </p:nvSpPr>
        <p:spPr>
          <a:xfrm>
            <a:off x="657725" y="1199540"/>
            <a:ext cx="10796337" cy="5090624"/>
          </a:xfrm>
          <a:prstGeom prst="rect">
            <a:avLst/>
          </a:prstGeom>
          <a:noFill/>
        </p:spPr>
        <p:txBody>
          <a:bodyPr wrap="square">
            <a:spAutoFit/>
          </a:bodyPr>
          <a:lstStyle/>
          <a:p>
            <a:pPr marL="285750" indent="-285750">
              <a:spcBef>
                <a:spcPct val="20000"/>
              </a:spcBef>
              <a:buFontTx/>
              <a:buChar char="•"/>
              <a:defRPr/>
            </a:pPr>
            <a:r>
              <a:rPr lang="en-US" altLang="zh-CN" sz="2800" b="1"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panose="020B0604020202020204" pitchFamily="34" charset="0"/>
              </a:rPr>
              <a:t>Universality: </a:t>
            </a:r>
            <a:r>
              <a:rPr lang="en-US" altLang="zh-TW" sz="2800" i="1" dirty="0">
                <a:latin typeface="微软雅黑" panose="020B0503020204020204" pitchFamily="34" charset="-122"/>
                <a:ea typeface="微软雅黑" panose="020B0503020204020204" pitchFamily="34" charset="-122"/>
                <a:cs typeface="Arial" panose="020B0604020202020204" pitchFamily="34" charset="0"/>
              </a:rPr>
              <a:t>Every person should possess this characteristic</a:t>
            </a:r>
            <a:endParaRPr lang="en-US" altLang="zh-CN" sz="2800" i="1"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spcBef>
                <a:spcPct val="20000"/>
              </a:spcBef>
              <a:buFontTx/>
              <a:buChar char="•"/>
              <a:defRPr/>
            </a:pPr>
            <a:r>
              <a:rPr lang="en-US" altLang="zh-CN" sz="2800" b="1"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panose="020B0604020202020204" pitchFamily="34" charset="0"/>
              </a:rPr>
              <a:t>Uniqueness: </a:t>
            </a:r>
            <a:r>
              <a:rPr lang="en-US" altLang="zh-TW" sz="2800" i="1" dirty="0">
                <a:latin typeface="微软雅黑" panose="020B0503020204020204" pitchFamily="34" charset="-122"/>
                <a:ea typeface="微软雅黑" panose="020B0503020204020204" pitchFamily="34" charset="-122"/>
                <a:cs typeface="Arial" panose="020B0604020202020204" pitchFamily="34" charset="0"/>
              </a:rPr>
              <a:t>No two persons possess the same characteristic</a:t>
            </a:r>
            <a:endParaRPr lang="en-US" altLang="zh-CN" sz="2800" i="1"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spcBef>
                <a:spcPct val="20000"/>
              </a:spcBef>
              <a:buFontTx/>
              <a:buChar char="•"/>
              <a:defRPr/>
            </a:pPr>
            <a:r>
              <a:rPr lang="en-US" altLang="zh-CN" sz="2800" b="1"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panose="020B0604020202020204" pitchFamily="34" charset="0"/>
              </a:rPr>
              <a:t>Permanence: </a:t>
            </a:r>
            <a:r>
              <a:rPr lang="en-US" altLang="zh-TW" sz="2800" i="1" dirty="0">
                <a:latin typeface="微软雅黑" panose="020B0503020204020204" pitchFamily="34" charset="-122"/>
                <a:ea typeface="微软雅黑" panose="020B0503020204020204" pitchFamily="34" charset="-122"/>
                <a:cs typeface="Arial" panose="020B0604020202020204" pitchFamily="34" charset="0"/>
              </a:rPr>
              <a:t>Does not change in time</a:t>
            </a:r>
            <a:r>
              <a:rPr lang="en-US" altLang="zh-CN" sz="2800" i="1" dirty="0">
                <a:latin typeface="微软雅黑" panose="020B0503020204020204" pitchFamily="34" charset="-122"/>
                <a:ea typeface="微软雅黑" panose="020B0503020204020204" pitchFamily="34" charset="-122"/>
                <a:cs typeface="Arial" panose="020B0604020202020204" pitchFamily="34" charset="0"/>
              </a:rPr>
              <a:t>.</a:t>
            </a:r>
          </a:p>
          <a:p>
            <a:pPr lvl="1">
              <a:spcBef>
                <a:spcPct val="20000"/>
              </a:spcBef>
              <a:buFontTx/>
              <a:buChar char="•"/>
              <a:defRPr/>
            </a:pPr>
            <a:r>
              <a:rPr lang="en-US" altLang="zh-TW" sz="2800" i="1" dirty="0">
                <a:latin typeface="微软雅黑" panose="020B0503020204020204" pitchFamily="34" charset="-122"/>
                <a:ea typeface="微软雅黑" panose="020B0503020204020204" pitchFamily="34" charset="-122"/>
                <a:cs typeface="Arial" panose="020B0604020202020204" pitchFamily="34" charset="0"/>
              </a:rPr>
              <a:t>i.e., it is time invariant</a:t>
            </a:r>
            <a:endParaRPr lang="en-US" altLang="zh-CN" sz="2800" i="1" dirty="0">
              <a:latin typeface="微软雅黑" panose="020B0503020204020204" pitchFamily="34" charset="-122"/>
              <a:ea typeface="微软雅黑" panose="020B0503020204020204" pitchFamily="34" charset="-122"/>
              <a:cs typeface="Arial" panose="020B0604020202020204" pitchFamily="34" charset="0"/>
            </a:endParaRPr>
          </a:p>
          <a:p>
            <a:pPr lvl="1">
              <a:spcBef>
                <a:spcPct val="20000"/>
              </a:spcBef>
              <a:buFontTx/>
              <a:buChar char="•"/>
              <a:defRPr/>
            </a:pPr>
            <a:r>
              <a:rPr lang="en-US" altLang="zh-TW" sz="2800" i="1" dirty="0">
                <a:latin typeface="微软雅黑" panose="020B0503020204020204" pitchFamily="34" charset="-122"/>
                <a:ea typeface="微软雅黑" panose="020B0503020204020204" pitchFamily="34" charset="-122"/>
                <a:cs typeface="Arial" panose="020B0604020202020204" pitchFamily="34" charset="0"/>
              </a:rPr>
              <a:t>Long vs. short-term stability</a:t>
            </a:r>
            <a:endParaRPr lang="en-US" altLang="zh-CN" sz="2800" i="1"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spcBef>
                <a:spcPct val="20000"/>
              </a:spcBef>
              <a:buFontTx/>
              <a:buChar char="•"/>
              <a:defRPr/>
            </a:pPr>
            <a:r>
              <a:rPr lang="en-US" altLang="zh-CN" sz="2800" b="1"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panose="020B0604020202020204" pitchFamily="34" charset="0"/>
              </a:rPr>
              <a:t>Collectability: </a:t>
            </a:r>
            <a:r>
              <a:rPr lang="en-US" altLang="zh-TW" sz="2800" i="1" dirty="0">
                <a:latin typeface="微软雅黑" panose="020B0503020204020204" pitchFamily="34" charset="-122"/>
                <a:ea typeface="微软雅黑" panose="020B0503020204020204" pitchFamily="34" charset="-122"/>
                <a:cs typeface="Arial" panose="020B0604020202020204" pitchFamily="34" charset="0"/>
              </a:rPr>
              <a:t>Can be quantitatively measured</a:t>
            </a:r>
            <a:endParaRPr lang="en-US" altLang="zh-CN" sz="2800" i="1" dirty="0">
              <a:latin typeface="微软雅黑" panose="020B0503020204020204" pitchFamily="34" charset="-122"/>
              <a:ea typeface="微软雅黑" panose="020B0503020204020204" pitchFamily="34" charset="-122"/>
              <a:cs typeface="Arial" panose="020B0604020202020204" pitchFamily="34" charset="0"/>
            </a:endParaRPr>
          </a:p>
          <a:p>
            <a:pPr lvl="1">
              <a:spcBef>
                <a:spcPct val="20000"/>
              </a:spcBef>
              <a:buFontTx/>
              <a:buChar char="•"/>
              <a:defRPr/>
            </a:pPr>
            <a:r>
              <a:rPr lang="en-US" altLang="zh-TW" sz="2800" dirty="0">
                <a:latin typeface="微软雅黑" panose="020B0503020204020204" pitchFamily="34" charset="-122"/>
                <a:ea typeface="微软雅黑" panose="020B0503020204020204" pitchFamily="34" charset="-122"/>
                <a:cs typeface="Arial" panose="020B0604020202020204" pitchFamily="34" charset="0"/>
              </a:rPr>
              <a:t>Non-intrusive</a:t>
            </a:r>
            <a:endParaRPr lang="en-US" altLang="zh-CN" sz="2800" dirty="0">
              <a:latin typeface="微软雅黑" panose="020B0503020204020204" pitchFamily="34" charset="-122"/>
              <a:ea typeface="微软雅黑" panose="020B0503020204020204" pitchFamily="34" charset="-122"/>
              <a:cs typeface="Arial" panose="020B0604020202020204" pitchFamily="34" charset="0"/>
            </a:endParaRPr>
          </a:p>
          <a:p>
            <a:pPr lvl="1">
              <a:spcBef>
                <a:spcPct val="20000"/>
              </a:spcBef>
              <a:buFontTx/>
              <a:buChar char="•"/>
              <a:defRPr/>
            </a:pPr>
            <a:r>
              <a:rPr lang="en-US" altLang="zh-TW" sz="2800" dirty="0">
                <a:latin typeface="微软雅黑" panose="020B0503020204020204" pitchFamily="34" charset="-122"/>
                <a:ea typeface="微软雅黑" panose="020B0503020204020204" pitchFamily="34" charset="-122"/>
                <a:cs typeface="Arial" panose="020B0604020202020204" pitchFamily="34" charset="0"/>
              </a:rPr>
              <a:t>Reliable and robust</a:t>
            </a:r>
            <a:endParaRPr lang="en-US" altLang="zh-CN" sz="2800" dirty="0">
              <a:latin typeface="微软雅黑" panose="020B0503020204020204" pitchFamily="34" charset="-122"/>
              <a:ea typeface="微软雅黑" panose="020B0503020204020204" pitchFamily="34" charset="-122"/>
              <a:cs typeface="Arial" panose="020B0604020202020204" pitchFamily="34" charset="0"/>
            </a:endParaRPr>
          </a:p>
          <a:p>
            <a:pPr lvl="1">
              <a:spcBef>
                <a:spcPct val="20000"/>
              </a:spcBef>
              <a:buFontTx/>
              <a:buChar char="•"/>
              <a:defRPr/>
            </a:pPr>
            <a:r>
              <a:rPr lang="en-US" altLang="zh-TW" sz="2800" dirty="0">
                <a:latin typeface="微软雅黑" panose="020B0503020204020204" pitchFamily="34" charset="-122"/>
                <a:ea typeface="微软雅黑" panose="020B0503020204020204" pitchFamily="34" charset="-122"/>
                <a:cs typeface="Arial" panose="020B0604020202020204" pitchFamily="34" charset="0"/>
              </a:rPr>
              <a:t>Cost effective for a given application</a:t>
            </a:r>
            <a:endParaRPr lang="en-US" altLang="zh-CN" sz="2800" dirty="0">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Grp="1" noChangeArrowheads="1"/>
          </p:cNvSpPr>
          <p:nvPr>
            <p:ph type="title"/>
          </p:nvPr>
        </p:nvSpPr>
        <p:spPr/>
        <p:txBody>
          <a:bodyPr/>
          <a:lstStyle/>
          <a:p>
            <a:r>
              <a:rPr lang="en-US" altLang="zh-CN" sz="2800" dirty="0">
                <a:ea typeface="宋体" panose="02010600030101010101" pitchFamily="2" charset="-122"/>
              </a:rPr>
              <a:t>Biometrics</a:t>
            </a:r>
          </a:p>
        </p:txBody>
      </p:sp>
      <p:sp>
        <p:nvSpPr>
          <p:cNvPr id="2" name="灯片编号占位符 1"/>
          <p:cNvSpPr>
            <a:spLocks noGrp="1"/>
          </p:cNvSpPr>
          <p:nvPr>
            <p:ph type="sldNum" sz="quarter" idx="12"/>
          </p:nvPr>
        </p:nvSpPr>
        <p:spPr/>
        <p:txBody>
          <a:bodyPr/>
          <a:lstStyle/>
          <a:p>
            <a:fld id="{48F63A3B-78C7-47BE-AE5E-E10140E04643}" type="slidenum">
              <a:rPr lang="en-US" smtClean="0"/>
              <a:t>39</a:t>
            </a:fld>
            <a:endParaRPr lang="en-US" dirty="0"/>
          </a:p>
        </p:txBody>
      </p:sp>
      <p:sp>
        <p:nvSpPr>
          <p:cNvPr id="6" name="Text Box 4"/>
          <p:cNvSpPr txBox="1">
            <a:spLocks noChangeArrowheads="1"/>
          </p:cNvSpPr>
          <p:nvPr/>
        </p:nvSpPr>
        <p:spPr bwMode="auto">
          <a:xfrm>
            <a:off x="3156950" y="5931618"/>
            <a:ext cx="5644816"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nSpc>
                <a:spcPct val="90000"/>
              </a:lnSpc>
              <a:spcBef>
                <a:spcPct val="50000"/>
              </a:spcBef>
            </a:pPr>
            <a:r>
              <a:rPr lang="en-US" altLang="zh-CN" sz="2400" dirty="0">
                <a:latin typeface="微软雅黑" panose="020B0503020204020204" pitchFamily="34" charset="-122"/>
                <a:ea typeface="微软雅黑" panose="020B0503020204020204" pitchFamily="34" charset="-122"/>
              </a:rPr>
              <a:t>Taxonomy of Biometrics Technology</a:t>
            </a:r>
            <a:endParaRPr lang="en-US" altLang="zh-CN" sz="2000" b="1" i="1" u="sng" dirty="0">
              <a:latin typeface="微软雅黑" panose="020B0503020204020204" pitchFamily="34" charset="-122"/>
              <a:ea typeface="微软雅黑" panose="020B0503020204020204" pitchFamily="34" charset="-122"/>
            </a:endParaRPr>
          </a:p>
        </p:txBody>
      </p:sp>
      <p:grpSp>
        <p:nvGrpSpPr>
          <p:cNvPr id="7" name="Group 5"/>
          <p:cNvGrpSpPr/>
          <p:nvPr/>
        </p:nvGrpSpPr>
        <p:grpSpPr bwMode="auto">
          <a:xfrm>
            <a:off x="2327564" y="1516698"/>
            <a:ext cx="7315200" cy="4114800"/>
            <a:chOff x="612" y="1253"/>
            <a:chExt cx="4608" cy="2592"/>
          </a:xfrm>
        </p:grpSpPr>
        <p:sp>
          <p:nvSpPr>
            <p:cNvPr id="8" name="Text Box 6"/>
            <p:cNvSpPr txBox="1">
              <a:spLocks noChangeArrowheads="1"/>
            </p:cNvSpPr>
            <p:nvPr/>
          </p:nvSpPr>
          <p:spPr bwMode="auto">
            <a:xfrm>
              <a:off x="1487" y="3279"/>
              <a:ext cx="565" cy="566"/>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fontAlgn="ctr" hangingPunct="0">
                <a:lnSpc>
                  <a:spcPct val="70000"/>
                </a:lnSpc>
              </a:pPr>
              <a:r>
                <a:rPr lang="en-US" altLang="zh-CN">
                  <a:latin typeface="Times New Roman" panose="02020603050405020304" pitchFamily="18" charset="0"/>
                  <a:ea typeface="宋体" panose="02010600030101010101" pitchFamily="2" charset="-122"/>
                </a:rPr>
                <a:t>Others</a:t>
              </a:r>
            </a:p>
            <a:p>
              <a:pPr eaLnBrk="0" fontAlgn="ctr" hangingPunct="0">
                <a:lnSpc>
                  <a:spcPct val="70000"/>
                </a:lnSpc>
              </a:pPr>
              <a:r>
                <a:rPr lang="en-US" altLang="zh-CN">
                  <a:latin typeface="Times New Roman" panose="02020603050405020304" pitchFamily="18" charset="0"/>
                  <a:ea typeface="宋体" panose="02010600030101010101" pitchFamily="2" charset="-122"/>
                </a:rPr>
                <a:t>(Ear, Retina,</a:t>
              </a:r>
            </a:p>
            <a:p>
              <a:pPr eaLnBrk="0" fontAlgn="ctr" hangingPunct="0">
                <a:lnSpc>
                  <a:spcPct val="70000"/>
                </a:lnSpc>
              </a:pPr>
              <a:r>
                <a:rPr lang="en-US" altLang="zh-CN">
                  <a:latin typeface="Times New Roman" panose="02020603050405020304" pitchFamily="18" charset="0"/>
                  <a:ea typeface="宋体" panose="02010600030101010101" pitchFamily="2" charset="-122"/>
                </a:rPr>
                <a:t>Dental)</a:t>
              </a:r>
            </a:p>
          </p:txBody>
        </p:sp>
        <p:sp>
          <p:nvSpPr>
            <p:cNvPr id="9" name="Text Box 7"/>
            <p:cNvSpPr txBox="1">
              <a:spLocks noChangeArrowheads="1"/>
            </p:cNvSpPr>
            <p:nvPr/>
          </p:nvSpPr>
          <p:spPr bwMode="auto">
            <a:xfrm>
              <a:off x="2532" y="1253"/>
              <a:ext cx="816" cy="236"/>
            </a:xfrm>
            <a:prstGeom prst="rect">
              <a:avLst/>
            </a:prstGeom>
            <a:solidFill>
              <a:srgbClr val="00FF00"/>
            </a:solidFill>
            <a:ln w="9525">
              <a:solidFill>
                <a:srgbClr val="000000"/>
              </a:solidFill>
              <a:miter lim="800000"/>
            </a:ln>
          </p:spPr>
          <p:txBody>
            <a:bodyPr anchor="ctr" anchorCtr="1"/>
            <a:lstStyle/>
            <a:p>
              <a:pPr eaLnBrk="0" fontAlgn="ctr" hangingPunct="0">
                <a:lnSpc>
                  <a:spcPct val="70000"/>
                </a:lnSpc>
              </a:pPr>
              <a:r>
                <a:rPr lang="en-US" altLang="zh-CN">
                  <a:latin typeface="Times New Roman" panose="02020603050405020304" pitchFamily="18" charset="0"/>
                  <a:ea typeface="宋体" panose="02010600030101010101" pitchFamily="2" charset="-122"/>
                </a:rPr>
                <a:t>Biometrics</a:t>
              </a:r>
            </a:p>
          </p:txBody>
        </p:sp>
        <p:sp>
          <p:nvSpPr>
            <p:cNvPr id="10" name="Text Box 8"/>
            <p:cNvSpPr txBox="1">
              <a:spLocks noChangeArrowheads="1"/>
            </p:cNvSpPr>
            <p:nvPr/>
          </p:nvSpPr>
          <p:spPr bwMode="auto">
            <a:xfrm>
              <a:off x="1764" y="1877"/>
              <a:ext cx="689" cy="159"/>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eaLnBrk="0" fontAlgn="ctr" hangingPunct="0">
                <a:lnSpc>
                  <a:spcPct val="70000"/>
                </a:lnSpc>
              </a:pPr>
              <a:r>
                <a:rPr lang="en-US" altLang="zh-CN" dirty="0">
                  <a:latin typeface="Times New Roman" panose="02020603050405020304" pitchFamily="18" charset="0"/>
                  <a:ea typeface="宋体" panose="02010600030101010101" pitchFamily="2" charset="-122"/>
                </a:rPr>
                <a:t>Physical</a:t>
              </a:r>
            </a:p>
          </p:txBody>
        </p:sp>
        <p:sp>
          <p:nvSpPr>
            <p:cNvPr id="11" name="Text Box 9"/>
            <p:cNvSpPr txBox="1">
              <a:spLocks noChangeArrowheads="1"/>
            </p:cNvSpPr>
            <p:nvPr/>
          </p:nvSpPr>
          <p:spPr bwMode="auto">
            <a:xfrm>
              <a:off x="3060" y="1877"/>
              <a:ext cx="816" cy="144"/>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eaLnBrk="0" fontAlgn="ctr" hangingPunct="0">
                <a:lnSpc>
                  <a:spcPct val="70000"/>
                </a:lnSpc>
              </a:pPr>
              <a:r>
                <a:rPr lang="en-US" altLang="zh-CN">
                  <a:latin typeface="Times New Roman" panose="02020603050405020304" pitchFamily="18" charset="0"/>
                  <a:ea typeface="宋体" panose="02010600030101010101" pitchFamily="2" charset="-122"/>
                </a:rPr>
                <a:t>Behavioral</a:t>
              </a:r>
            </a:p>
          </p:txBody>
        </p:sp>
        <p:sp>
          <p:nvSpPr>
            <p:cNvPr id="12" name="Text Box 10"/>
            <p:cNvSpPr txBox="1">
              <a:spLocks noChangeArrowheads="1"/>
            </p:cNvSpPr>
            <p:nvPr/>
          </p:nvSpPr>
          <p:spPr bwMode="auto">
            <a:xfrm>
              <a:off x="1361" y="2337"/>
              <a:ext cx="435" cy="19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eaLnBrk="0" fontAlgn="ctr" hangingPunct="0">
                <a:lnSpc>
                  <a:spcPct val="70000"/>
                </a:lnSpc>
              </a:pPr>
              <a:r>
                <a:rPr lang="en-US" altLang="zh-CN">
                  <a:latin typeface="Times New Roman" panose="02020603050405020304" pitchFamily="18" charset="0"/>
                  <a:ea typeface="宋体" panose="02010600030101010101" pitchFamily="2" charset="-122"/>
                </a:rPr>
                <a:t>Head</a:t>
              </a:r>
            </a:p>
          </p:txBody>
        </p:sp>
        <p:sp>
          <p:nvSpPr>
            <p:cNvPr id="13" name="Text Box 11"/>
            <p:cNvSpPr txBox="1">
              <a:spLocks noChangeArrowheads="1"/>
            </p:cNvSpPr>
            <p:nvPr/>
          </p:nvSpPr>
          <p:spPr bwMode="auto">
            <a:xfrm>
              <a:off x="1967" y="2384"/>
              <a:ext cx="469" cy="148"/>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eaLnBrk="0" fontAlgn="ctr" hangingPunct="0">
                <a:lnSpc>
                  <a:spcPct val="70000"/>
                </a:lnSpc>
              </a:pPr>
              <a:r>
                <a:rPr lang="en-US" altLang="zh-CN">
                  <a:latin typeface="Times New Roman" panose="02020603050405020304" pitchFamily="18" charset="0"/>
                  <a:ea typeface="宋体" panose="02010600030101010101" pitchFamily="2" charset="-122"/>
                </a:rPr>
                <a:t>Hand</a:t>
              </a:r>
            </a:p>
          </p:txBody>
        </p:sp>
        <p:sp>
          <p:nvSpPr>
            <p:cNvPr id="14" name="Text Box 12"/>
            <p:cNvSpPr txBox="1">
              <a:spLocks noChangeArrowheads="1"/>
            </p:cNvSpPr>
            <p:nvPr/>
          </p:nvSpPr>
          <p:spPr bwMode="auto">
            <a:xfrm>
              <a:off x="2868" y="2501"/>
              <a:ext cx="713" cy="187"/>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eaLnBrk="0" fontAlgn="ctr" hangingPunct="0">
                <a:lnSpc>
                  <a:spcPct val="70000"/>
                </a:lnSpc>
              </a:pPr>
              <a:r>
                <a:rPr lang="en-US" altLang="zh-CN" dirty="0">
                  <a:latin typeface="Times New Roman" panose="02020603050405020304" pitchFamily="18" charset="0"/>
                  <a:ea typeface="宋体" panose="02010600030101010101" pitchFamily="2" charset="-122"/>
                </a:rPr>
                <a:t>Signature</a:t>
              </a:r>
            </a:p>
          </p:txBody>
        </p:sp>
        <p:sp>
          <p:nvSpPr>
            <p:cNvPr id="15" name="Text Box 13"/>
            <p:cNvSpPr txBox="1">
              <a:spLocks noChangeArrowheads="1"/>
            </p:cNvSpPr>
            <p:nvPr/>
          </p:nvSpPr>
          <p:spPr bwMode="auto">
            <a:xfrm>
              <a:off x="3702" y="2478"/>
              <a:ext cx="524" cy="217"/>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eaLnBrk="0" fontAlgn="ctr" hangingPunct="0">
                <a:lnSpc>
                  <a:spcPct val="70000"/>
                </a:lnSpc>
              </a:pPr>
              <a:r>
                <a:rPr lang="en-US" altLang="zh-CN">
                  <a:latin typeface="Times New Roman" panose="02020603050405020304" pitchFamily="18" charset="0"/>
                  <a:ea typeface="宋体" panose="02010600030101010101" pitchFamily="2" charset="-122"/>
                </a:rPr>
                <a:t>Voice</a:t>
              </a:r>
            </a:p>
          </p:txBody>
        </p:sp>
        <p:sp>
          <p:nvSpPr>
            <p:cNvPr id="16" name="Text Box 14"/>
            <p:cNvSpPr txBox="1">
              <a:spLocks noChangeArrowheads="1"/>
            </p:cNvSpPr>
            <p:nvPr/>
          </p:nvSpPr>
          <p:spPr bwMode="auto">
            <a:xfrm>
              <a:off x="4428" y="2119"/>
              <a:ext cx="792" cy="62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eaLnBrk="0" fontAlgn="ctr" hangingPunct="0">
                <a:lnSpc>
                  <a:spcPct val="60000"/>
                </a:lnSpc>
              </a:pPr>
              <a:r>
                <a:rPr lang="en-US" altLang="zh-CN" dirty="0">
                  <a:latin typeface="Times New Roman" panose="02020603050405020304" pitchFamily="18" charset="0"/>
                  <a:ea typeface="宋体" panose="02010600030101010101" pitchFamily="2" charset="-122"/>
                </a:rPr>
                <a:t>Others</a:t>
              </a:r>
            </a:p>
            <a:p>
              <a:pPr eaLnBrk="0" fontAlgn="ctr" hangingPunct="0">
                <a:lnSpc>
                  <a:spcPct val="80000"/>
                </a:lnSpc>
              </a:pPr>
              <a:r>
                <a:rPr lang="en-US" altLang="zh-CN" dirty="0">
                  <a:latin typeface="Times New Roman" panose="02020603050405020304" pitchFamily="18" charset="0"/>
                  <a:ea typeface="宋体" panose="02010600030101010101" pitchFamily="2" charset="-122"/>
                </a:rPr>
                <a:t>(Gesture, gait, Keystroke)</a:t>
              </a:r>
            </a:p>
          </p:txBody>
        </p:sp>
        <p:sp>
          <p:nvSpPr>
            <p:cNvPr id="17" name="Text Box 15"/>
            <p:cNvSpPr txBox="1">
              <a:spLocks noChangeArrowheads="1"/>
            </p:cNvSpPr>
            <p:nvPr/>
          </p:nvSpPr>
          <p:spPr bwMode="auto">
            <a:xfrm>
              <a:off x="612" y="2772"/>
              <a:ext cx="426" cy="209"/>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eaLnBrk="0" fontAlgn="ctr" hangingPunct="0">
                <a:lnSpc>
                  <a:spcPct val="60000"/>
                </a:lnSpc>
              </a:pPr>
              <a:r>
                <a:rPr lang="en-US" altLang="zh-CN">
                  <a:latin typeface="Times New Roman" panose="02020603050405020304" pitchFamily="18" charset="0"/>
                  <a:ea typeface="宋体" panose="02010600030101010101" pitchFamily="2" charset="-122"/>
                </a:rPr>
                <a:t>Face</a:t>
              </a:r>
            </a:p>
          </p:txBody>
        </p:sp>
        <p:sp>
          <p:nvSpPr>
            <p:cNvPr id="18" name="Text Box 16"/>
            <p:cNvSpPr txBox="1">
              <a:spLocks noChangeArrowheads="1"/>
            </p:cNvSpPr>
            <p:nvPr/>
          </p:nvSpPr>
          <p:spPr bwMode="auto">
            <a:xfrm>
              <a:off x="919" y="3139"/>
              <a:ext cx="317" cy="226"/>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eaLnBrk="0" fontAlgn="ctr" hangingPunct="0">
                <a:lnSpc>
                  <a:spcPct val="70000"/>
                </a:lnSpc>
              </a:pPr>
              <a:r>
                <a:rPr lang="en-US" altLang="zh-CN">
                  <a:latin typeface="Times New Roman" panose="02020603050405020304" pitchFamily="18" charset="0"/>
                  <a:ea typeface="宋体" panose="02010600030101010101" pitchFamily="2" charset="-122"/>
                </a:rPr>
                <a:t>Iris</a:t>
              </a:r>
            </a:p>
          </p:txBody>
        </p:sp>
        <p:sp>
          <p:nvSpPr>
            <p:cNvPr id="19" name="Text Box 17"/>
            <p:cNvSpPr txBox="1">
              <a:spLocks noChangeArrowheads="1"/>
            </p:cNvSpPr>
            <p:nvPr/>
          </p:nvSpPr>
          <p:spPr bwMode="auto">
            <a:xfrm>
              <a:off x="2148" y="3461"/>
              <a:ext cx="864" cy="240"/>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eaLnBrk="0" fontAlgn="ctr" hangingPunct="0">
                <a:lnSpc>
                  <a:spcPct val="70000"/>
                </a:lnSpc>
              </a:pPr>
              <a:r>
                <a:rPr lang="en-US" altLang="zh-CN">
                  <a:latin typeface="Times New Roman" panose="02020603050405020304" pitchFamily="18" charset="0"/>
                  <a:ea typeface="宋体" panose="02010600030101010101" pitchFamily="2" charset="-122"/>
                </a:rPr>
                <a:t>Fingerprint</a:t>
              </a:r>
            </a:p>
          </p:txBody>
        </p:sp>
        <p:sp>
          <p:nvSpPr>
            <p:cNvPr id="20" name="Text Box 18"/>
            <p:cNvSpPr txBox="1">
              <a:spLocks noChangeArrowheads="1"/>
            </p:cNvSpPr>
            <p:nvPr/>
          </p:nvSpPr>
          <p:spPr bwMode="auto">
            <a:xfrm>
              <a:off x="3863" y="3138"/>
              <a:ext cx="1117" cy="227"/>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eaLnBrk="0" fontAlgn="ctr" hangingPunct="0">
                <a:lnSpc>
                  <a:spcPct val="70000"/>
                </a:lnSpc>
              </a:pPr>
              <a:r>
                <a:rPr lang="en-US" altLang="zh-CN" dirty="0">
                  <a:latin typeface="Times New Roman" panose="02020603050405020304" pitchFamily="18" charset="0"/>
                  <a:ea typeface="宋体" panose="02010600030101010101" pitchFamily="2" charset="-122"/>
                </a:rPr>
                <a:t>Hand Geometry</a:t>
              </a:r>
            </a:p>
          </p:txBody>
        </p:sp>
        <p:sp>
          <p:nvSpPr>
            <p:cNvPr id="21" name="Text Box 19"/>
            <p:cNvSpPr txBox="1">
              <a:spLocks noChangeArrowheads="1"/>
            </p:cNvSpPr>
            <p:nvPr/>
          </p:nvSpPr>
          <p:spPr bwMode="auto">
            <a:xfrm>
              <a:off x="3156" y="3461"/>
              <a:ext cx="720" cy="240"/>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eaLnBrk="0" fontAlgn="ctr" hangingPunct="0">
                <a:lnSpc>
                  <a:spcPct val="70000"/>
                </a:lnSpc>
              </a:pPr>
              <a:r>
                <a:rPr lang="en-US" altLang="zh-CN">
                  <a:latin typeface="Times New Roman" panose="02020603050405020304" pitchFamily="18" charset="0"/>
                  <a:ea typeface="宋体" panose="02010600030101010101" pitchFamily="2" charset="-122"/>
                </a:rPr>
                <a:t>Palmprint</a:t>
              </a:r>
            </a:p>
          </p:txBody>
        </p:sp>
        <p:sp>
          <p:nvSpPr>
            <p:cNvPr id="22" name="Line 20"/>
            <p:cNvSpPr>
              <a:spLocks noChangeShapeType="1"/>
            </p:cNvSpPr>
            <p:nvPr/>
          </p:nvSpPr>
          <p:spPr bwMode="auto">
            <a:xfrm flipH="1">
              <a:off x="2128" y="1489"/>
              <a:ext cx="646" cy="377"/>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21"/>
            <p:cNvSpPr>
              <a:spLocks noChangeShapeType="1"/>
            </p:cNvSpPr>
            <p:nvPr/>
          </p:nvSpPr>
          <p:spPr bwMode="auto">
            <a:xfrm>
              <a:off x="2774" y="1489"/>
              <a:ext cx="726" cy="377"/>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22"/>
            <p:cNvSpPr>
              <a:spLocks noChangeShapeType="1"/>
            </p:cNvSpPr>
            <p:nvPr/>
          </p:nvSpPr>
          <p:spPr bwMode="auto">
            <a:xfrm flipH="1">
              <a:off x="1822" y="2054"/>
              <a:ext cx="346" cy="313"/>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23"/>
            <p:cNvSpPr>
              <a:spLocks noChangeShapeType="1"/>
            </p:cNvSpPr>
            <p:nvPr/>
          </p:nvSpPr>
          <p:spPr bwMode="auto">
            <a:xfrm>
              <a:off x="2168" y="2054"/>
              <a:ext cx="93" cy="315"/>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24"/>
            <p:cNvSpPr>
              <a:spLocks noChangeShapeType="1"/>
            </p:cNvSpPr>
            <p:nvPr/>
          </p:nvSpPr>
          <p:spPr bwMode="auto">
            <a:xfrm flipH="1">
              <a:off x="3177" y="2054"/>
              <a:ext cx="260" cy="424"/>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Line 25"/>
            <p:cNvSpPr>
              <a:spLocks noChangeShapeType="1"/>
            </p:cNvSpPr>
            <p:nvPr/>
          </p:nvSpPr>
          <p:spPr bwMode="auto">
            <a:xfrm>
              <a:off x="3460" y="2054"/>
              <a:ext cx="444" cy="424"/>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26"/>
            <p:cNvSpPr>
              <a:spLocks noChangeShapeType="1"/>
            </p:cNvSpPr>
            <p:nvPr/>
          </p:nvSpPr>
          <p:spPr bwMode="auto">
            <a:xfrm>
              <a:off x="3460" y="2054"/>
              <a:ext cx="968" cy="283"/>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27"/>
            <p:cNvSpPr>
              <a:spLocks noChangeShapeType="1"/>
            </p:cNvSpPr>
            <p:nvPr/>
          </p:nvSpPr>
          <p:spPr bwMode="auto">
            <a:xfrm flipH="1">
              <a:off x="1038" y="2525"/>
              <a:ext cx="546" cy="283"/>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28"/>
            <p:cNvSpPr>
              <a:spLocks noChangeShapeType="1"/>
            </p:cNvSpPr>
            <p:nvPr/>
          </p:nvSpPr>
          <p:spPr bwMode="auto">
            <a:xfrm flipH="1">
              <a:off x="1200" y="2525"/>
              <a:ext cx="382" cy="613"/>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29"/>
            <p:cNvSpPr>
              <a:spLocks noChangeShapeType="1"/>
            </p:cNvSpPr>
            <p:nvPr/>
          </p:nvSpPr>
          <p:spPr bwMode="auto">
            <a:xfrm>
              <a:off x="1603" y="2525"/>
              <a:ext cx="162" cy="754"/>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30"/>
            <p:cNvSpPr>
              <a:spLocks noChangeShapeType="1"/>
            </p:cNvSpPr>
            <p:nvPr/>
          </p:nvSpPr>
          <p:spPr bwMode="auto">
            <a:xfrm>
              <a:off x="2261" y="2531"/>
              <a:ext cx="109" cy="89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31"/>
            <p:cNvSpPr>
              <a:spLocks noChangeShapeType="1"/>
            </p:cNvSpPr>
            <p:nvPr/>
          </p:nvSpPr>
          <p:spPr bwMode="auto">
            <a:xfrm>
              <a:off x="2261" y="2531"/>
              <a:ext cx="1562" cy="654"/>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32"/>
            <p:cNvSpPr>
              <a:spLocks noChangeShapeType="1"/>
            </p:cNvSpPr>
            <p:nvPr/>
          </p:nvSpPr>
          <p:spPr bwMode="auto">
            <a:xfrm>
              <a:off x="2292" y="2549"/>
              <a:ext cx="1056" cy="864"/>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normAutofit/>
          </a:bodyPr>
          <a:lstStyle/>
          <a:p>
            <a:pPr eaLnBrk="1" hangingPunct="1"/>
            <a:r>
              <a:rPr lang="en-US" altLang="zh-CN" dirty="0">
                <a:ea typeface="宋体" panose="02010600030101010101" pitchFamily="2" charset="-122"/>
              </a:rPr>
              <a:t>Features</a:t>
            </a:r>
            <a:endParaRPr lang="en-GB" altLang="zh-CN" dirty="0">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4</a:t>
            </a:fld>
            <a:endParaRPr lang="en-US" dirty="0"/>
          </a:p>
        </p:txBody>
      </p:sp>
      <p:pic>
        <p:nvPicPr>
          <p:cNvPr id="3" name="Picture 4"/>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3293110" y="2248535"/>
            <a:ext cx="5205730" cy="3397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 name="Text Box 6"/>
          <p:cNvSpPr txBox="1">
            <a:spLocks noChangeArrowheads="1"/>
          </p:cNvSpPr>
          <p:nvPr/>
        </p:nvSpPr>
        <p:spPr bwMode="auto">
          <a:xfrm>
            <a:off x="638175" y="1379538"/>
            <a:ext cx="36480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sz="2800">
                <a:ea typeface="宋体" panose="02010600030101010101" pitchFamily="2" charset="-122"/>
              </a:rPr>
              <a:t>Feature is important!!!</a:t>
            </a:r>
          </a:p>
        </p:txBody>
      </p:sp>
      <mc:AlternateContent xmlns:mc="http://schemas.openxmlformats.org/markup-compatibility/2006" xmlns:a14="http://schemas.microsoft.com/office/drawing/2010/main">
        <mc:Choice Requires="a14">
          <p:sp>
            <p:nvSpPr>
              <p:cNvPr id="6" name="矩形 5"/>
              <p:cNvSpPr/>
              <p:nvPr/>
            </p:nvSpPr>
            <p:spPr>
              <a:xfrm>
                <a:off x="3151894" y="5340738"/>
                <a:ext cx="4812276" cy="517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𝜔𝜔</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3151894" y="5340738"/>
                <a:ext cx="4812276" cy="517525"/>
              </a:xfrm>
              <a:prstGeom prst="rect">
                <a:avLst/>
              </a:prstGeom>
              <a:blipFill rotWithShape="1">
                <a:blip r:embed="rId5"/>
                <a:stretch>
                  <a:fillRect l="-140" t="-1302" r="-132" b="-1152"/>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7" name="文本框 6"/>
          <p:cNvSpPr txBox="1"/>
          <p:nvPr/>
        </p:nvSpPr>
        <p:spPr>
          <a:xfrm>
            <a:off x="1693542" y="5858350"/>
            <a:ext cx="8404865" cy="369332"/>
          </a:xfrm>
          <a:prstGeom prst="rect">
            <a:avLst/>
          </a:prstGeom>
          <a:noFill/>
        </p:spPr>
        <p:txBody>
          <a:bodyPr wrap="none" rtlCol="0">
            <a:spAutoFit/>
          </a:bodyPr>
          <a:lstStyle/>
          <a:p>
            <a:r>
              <a:rPr lang="en-US" altLang="zh-CN" dirty="0"/>
              <a:t>Each object is represented by a set of measurements, called the feature vector x.</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p:cNvSpPr>
            <a:spLocks noGrp="1" noChangeArrowheads="1"/>
          </p:cNvSpPr>
          <p:nvPr>
            <p:ph type="title"/>
          </p:nvPr>
        </p:nvSpPr>
        <p:spPr/>
        <p:txBody>
          <a:bodyPr/>
          <a:lstStyle/>
          <a:p>
            <a:r>
              <a:rPr lang="en-US" altLang="zh-CN" sz="2800" dirty="0">
                <a:ea typeface="宋体" panose="02010600030101010101" pitchFamily="2" charset="-122"/>
              </a:rPr>
              <a:t>Applications of Biometrics</a:t>
            </a:r>
          </a:p>
        </p:txBody>
      </p:sp>
      <p:sp>
        <p:nvSpPr>
          <p:cNvPr id="67585" name="Rectangle 3"/>
          <p:cNvSpPr>
            <a:spLocks noGrp="1" noChangeArrowheads="1"/>
          </p:cNvSpPr>
          <p:nvPr>
            <p:ph idx="1"/>
          </p:nvPr>
        </p:nvSpPr>
        <p:spPr>
          <a:xfrm>
            <a:off x="678459" y="1421072"/>
            <a:ext cx="11235593" cy="4778375"/>
          </a:xfrm>
        </p:spPr>
        <p:txBody>
          <a:bodyPr>
            <a:normAutofit/>
          </a:bodyPr>
          <a:lstStyle/>
          <a:p>
            <a:pPr eaLnBrk="0" hangingPunct="0"/>
            <a:r>
              <a:rPr lang="zh-CN" altLang="en-US" sz="2400" dirty="0">
                <a:sym typeface="Monotype Sorts" pitchFamily="2" charset="2"/>
              </a:rPr>
              <a:t>  </a:t>
            </a:r>
            <a:r>
              <a:rPr lang="en-US" altLang="zh-CN" sz="2400" i="1" dirty="0"/>
              <a:t>Access control</a:t>
            </a:r>
            <a:r>
              <a:rPr lang="en-US" altLang="zh-CN" sz="2400" dirty="0"/>
              <a:t> </a:t>
            </a:r>
          </a:p>
          <a:p>
            <a:pPr eaLnBrk="0" hangingPunct="0"/>
            <a:r>
              <a:rPr lang="en-US" altLang="zh-CN" sz="2000" dirty="0"/>
              <a:t>	Protection of security information</a:t>
            </a:r>
            <a:endParaRPr lang="en-US" altLang="zh-CN" sz="2000" dirty="0">
              <a:sym typeface="Monotype Sorts" pitchFamily="2" charset="2"/>
            </a:endParaRPr>
          </a:p>
          <a:p>
            <a:pPr eaLnBrk="0" hangingPunct="0"/>
            <a:endParaRPr lang="en-US" altLang="zh-CN" sz="700" dirty="0"/>
          </a:p>
          <a:p>
            <a:pPr eaLnBrk="0" hangingPunct="0"/>
            <a:r>
              <a:rPr lang="en-US" altLang="zh-CN" sz="2400" dirty="0">
                <a:sym typeface="Monotype Sorts" pitchFamily="2" charset="2"/>
              </a:rPr>
              <a:t>  </a:t>
            </a:r>
            <a:r>
              <a:rPr lang="en-US" altLang="zh-CN" sz="2400" i="1" dirty="0"/>
              <a:t>Law enforcement</a:t>
            </a:r>
            <a:endParaRPr lang="en-US" altLang="zh-CN" sz="2400" dirty="0"/>
          </a:p>
          <a:p>
            <a:pPr eaLnBrk="0" hangingPunct="0"/>
            <a:r>
              <a:rPr lang="en-US" altLang="zh-CN" sz="2000" dirty="0"/>
              <a:t>	The identification of know criminals</a:t>
            </a:r>
          </a:p>
          <a:p>
            <a:pPr eaLnBrk="0" hangingPunct="0"/>
            <a:endParaRPr lang="en-US" altLang="zh-CN" sz="700" dirty="0"/>
          </a:p>
          <a:p>
            <a:pPr eaLnBrk="0" hangingPunct="0"/>
            <a:r>
              <a:rPr lang="en-US" altLang="zh-CN" sz="2400" dirty="0">
                <a:sym typeface="Monotype Sorts" pitchFamily="2" charset="2"/>
              </a:rPr>
              <a:t>  </a:t>
            </a:r>
            <a:r>
              <a:rPr lang="en-US" altLang="zh-CN" sz="2400" i="1" dirty="0"/>
              <a:t>Welfare agency</a:t>
            </a:r>
            <a:endParaRPr lang="en-US" altLang="zh-CN" sz="2400" dirty="0"/>
          </a:p>
          <a:p>
            <a:pPr eaLnBrk="0" hangingPunct="0"/>
            <a:r>
              <a:rPr lang="en-US" altLang="zh-CN" sz="2000" dirty="0"/>
              <a:t>	Track &amp; control benefit distribution</a:t>
            </a:r>
            <a:endParaRPr lang="en-US" altLang="zh-CN" sz="2000" dirty="0">
              <a:sym typeface="Symbol" panose="05050102010706020507" pitchFamily="18" charset="2"/>
            </a:endParaRPr>
          </a:p>
          <a:p>
            <a:pPr eaLnBrk="0" hangingPunct="0"/>
            <a:endParaRPr lang="en-US" altLang="zh-CN" sz="700" dirty="0"/>
          </a:p>
          <a:p>
            <a:pPr eaLnBrk="0" hangingPunct="0"/>
            <a:r>
              <a:rPr lang="en-US" altLang="zh-CN" sz="2400" dirty="0">
                <a:sym typeface="Monotype Sorts" pitchFamily="2" charset="2"/>
              </a:rPr>
              <a:t>  </a:t>
            </a:r>
            <a:r>
              <a:rPr lang="en-US" altLang="zh-CN" sz="2400" i="1" dirty="0"/>
              <a:t>Bank &amp; credit card</a:t>
            </a:r>
            <a:r>
              <a:rPr lang="en-US" altLang="zh-CN" sz="2400" dirty="0"/>
              <a:t> for check cashing</a:t>
            </a:r>
            <a:endParaRPr lang="en-US" altLang="zh-CN" sz="2000" b="1" dirty="0"/>
          </a:p>
          <a:p>
            <a:pPr eaLnBrk="0" hangingPunct="0"/>
            <a:endParaRPr lang="en-US" altLang="zh-CN" sz="700" dirty="0"/>
          </a:p>
          <a:p>
            <a:pPr eaLnBrk="0" hangingPunct="0"/>
            <a:r>
              <a:rPr lang="en-US" altLang="zh-CN" sz="2400" dirty="0">
                <a:sym typeface="Monotype Sorts" pitchFamily="2" charset="2"/>
              </a:rPr>
              <a:t>  </a:t>
            </a:r>
            <a:r>
              <a:rPr lang="en-US" altLang="zh-CN" sz="2400" i="1" dirty="0"/>
              <a:t>Health care</a:t>
            </a:r>
            <a:endParaRPr lang="en-US" altLang="zh-CN" sz="2400" dirty="0"/>
          </a:p>
          <a:p>
            <a:pPr eaLnBrk="0" hangingPunct="0"/>
            <a:r>
              <a:rPr lang="en-US" altLang="zh-CN" sz="2000" dirty="0"/>
              <a:t>	Track access to medical information</a:t>
            </a:r>
          </a:p>
        </p:txBody>
      </p:sp>
      <p:sp>
        <p:nvSpPr>
          <p:cNvPr id="2" name="灯片编号占位符 1"/>
          <p:cNvSpPr>
            <a:spLocks noGrp="1"/>
          </p:cNvSpPr>
          <p:nvPr>
            <p:ph type="sldNum" sz="quarter" idx="12"/>
          </p:nvPr>
        </p:nvSpPr>
        <p:spPr/>
        <p:txBody>
          <a:bodyPr/>
          <a:lstStyle/>
          <a:p>
            <a:fld id="{48F63A3B-78C7-47BE-AE5E-E10140E04643}" type="slidenum">
              <a:rPr lang="en-US" smtClean="0"/>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ea typeface="宋体" panose="02010600030101010101" pitchFamily="2" charset="-122"/>
              </a:rPr>
              <a:t>Challenges of Biometrics</a:t>
            </a:r>
            <a:endParaRPr lang="zh-CN" altLang="en-US" dirty="0"/>
          </a:p>
        </p:txBody>
      </p:sp>
      <p:sp>
        <p:nvSpPr>
          <p:cNvPr id="2" name="灯片编号占位符 1"/>
          <p:cNvSpPr>
            <a:spLocks noGrp="1"/>
          </p:cNvSpPr>
          <p:nvPr>
            <p:ph type="sldNum" sz="quarter" idx="12"/>
          </p:nvPr>
        </p:nvSpPr>
        <p:spPr/>
        <p:txBody>
          <a:bodyPr/>
          <a:lstStyle/>
          <a:p>
            <a:fld id="{48F63A3B-78C7-47BE-AE5E-E10140E04643}" type="slidenum">
              <a:rPr lang="en-US" smtClean="0"/>
              <a:t>41</a:t>
            </a:fld>
            <a:endParaRPr lang="en-US" dirty="0"/>
          </a:p>
        </p:txBody>
      </p:sp>
      <p:sp>
        <p:nvSpPr>
          <p:cNvPr id="4" name="Text Box 2"/>
          <p:cNvSpPr txBox="1">
            <a:spLocks noChangeArrowheads="1"/>
          </p:cNvSpPr>
          <p:nvPr/>
        </p:nvSpPr>
        <p:spPr bwMode="auto">
          <a:xfrm>
            <a:off x="1868487" y="5775934"/>
            <a:ext cx="8251825" cy="457200"/>
          </a:xfrm>
          <a:prstGeom prst="rect">
            <a:avLst/>
          </a:prstGeom>
          <a:noFill/>
          <a:ln w="9525">
            <a:noFill/>
            <a:miter lim="800000"/>
          </a:ln>
          <a:effectLst/>
        </p:spPr>
        <p:txBody>
          <a:bodyPr>
            <a:spAutoFit/>
          </a:bodyPr>
          <a:lstStyle/>
          <a:p>
            <a:pPr marL="230505" indent="-230505" algn="just" eaLnBrk="0" hangingPunct="0">
              <a:defRPr/>
            </a:pPr>
            <a:r>
              <a:rPr lang="en-US" altLang="zh-CN" sz="2400" dirty="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Symbol" panose="05050102010706020507" pitchFamily="18" charset="2"/>
              </a:rPr>
              <a:t></a:t>
            </a:r>
            <a:r>
              <a:rPr lang="en-US" altLang="zh-CN" sz="2400" b="1" i="1" dirty="0">
                <a:effectLst>
                  <a:outerShdw blurRad="38100" dist="38100" dir="2700000" algn="tl">
                    <a:srgbClr val="C0C0C0"/>
                  </a:outerShdw>
                </a:effectLst>
                <a:latin typeface="微软雅黑" panose="020B0503020204020204" pitchFamily="34" charset="-122"/>
                <a:ea typeface="微软雅黑" panose="020B0503020204020204" pitchFamily="34" charset="-122"/>
                <a:sym typeface="Symbol" panose="05050102010706020507" pitchFamily="18" charset="2"/>
              </a:rPr>
              <a:t> </a:t>
            </a:r>
            <a:r>
              <a:rPr lang="en-US" altLang="zh-TW" sz="2400" dirty="0">
                <a:latin typeface="微软雅黑" panose="020B0503020204020204" pitchFamily="34" charset="-122"/>
                <a:ea typeface="微软雅黑" panose="020B0503020204020204" pitchFamily="34" charset="-122"/>
              </a:rPr>
              <a:t>Different persons may have very similar appearance</a:t>
            </a:r>
          </a:p>
        </p:txBody>
      </p:sp>
      <p:pic>
        <p:nvPicPr>
          <p:cNvPr id="6" name="Picture 3" descr="tw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8959" y="1766093"/>
            <a:ext cx="3386137"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fathson_bus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9871" y="1780381"/>
            <a:ext cx="4335463" cy="329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5"/>
          <p:cNvSpPr txBox="1">
            <a:spLocks noChangeArrowheads="1"/>
          </p:cNvSpPr>
          <p:nvPr/>
        </p:nvSpPr>
        <p:spPr bwMode="auto">
          <a:xfrm>
            <a:off x="3212759" y="5093493"/>
            <a:ext cx="1114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a:latin typeface="Verdana" panose="020B0604030504040204" pitchFamily="34" charset="0"/>
                <a:ea typeface="宋体" panose="02010600030101010101" pitchFamily="2" charset="-122"/>
              </a:rPr>
              <a:t>Twins</a:t>
            </a:r>
            <a:r>
              <a:rPr lang="en-US" altLang="zh-CN" sz="2000">
                <a:latin typeface="Verdana" panose="020B0604030504040204" pitchFamily="34" charset="0"/>
                <a:ea typeface="宋体" panose="02010600030101010101" pitchFamily="2" charset="-122"/>
              </a:rPr>
              <a:t> </a:t>
            </a:r>
          </a:p>
        </p:txBody>
      </p:sp>
      <p:sp>
        <p:nvSpPr>
          <p:cNvPr id="9" name="Text Box 6"/>
          <p:cNvSpPr txBox="1">
            <a:spLocks noChangeArrowheads="1"/>
          </p:cNvSpPr>
          <p:nvPr/>
        </p:nvSpPr>
        <p:spPr bwMode="auto">
          <a:xfrm>
            <a:off x="6394109" y="5095081"/>
            <a:ext cx="2759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a:latin typeface="Verdana" panose="020B0604030504040204" pitchFamily="34" charset="0"/>
                <a:ea typeface="宋体" panose="02010600030101010101" pitchFamily="2" charset="-122"/>
              </a:rPr>
              <a:t>    Father and son</a:t>
            </a:r>
            <a:r>
              <a:rPr lang="en-US" altLang="zh-CN" sz="2000">
                <a:latin typeface="Verdana" panose="020B0604030504040204" pitchFamily="34" charset="0"/>
                <a:ea typeface="宋体" panose="02010600030101010101" pitchFamily="2" charset="-122"/>
              </a:rPr>
              <a:t> </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2800" dirty="0">
                <a:ea typeface="宋体" panose="02010600030101010101" pitchFamily="2" charset="-122"/>
              </a:rPr>
              <a:t>Challenges of Biometrics</a:t>
            </a:r>
          </a:p>
        </p:txBody>
      </p:sp>
      <p:sp>
        <p:nvSpPr>
          <p:cNvPr id="2" name="灯片编号占位符 1"/>
          <p:cNvSpPr>
            <a:spLocks noGrp="1"/>
          </p:cNvSpPr>
          <p:nvPr>
            <p:ph type="sldNum" sz="quarter" idx="12"/>
          </p:nvPr>
        </p:nvSpPr>
        <p:spPr/>
        <p:txBody>
          <a:bodyPr/>
          <a:lstStyle/>
          <a:p>
            <a:fld id="{48F63A3B-78C7-47BE-AE5E-E10140E04643}" type="slidenum">
              <a:rPr lang="en-US" smtClean="0"/>
              <a:t>42</a:t>
            </a:fld>
            <a:endParaRPr lang="en-US" dirty="0"/>
          </a:p>
        </p:txBody>
      </p:sp>
      <p:pic>
        <p:nvPicPr>
          <p:cNvPr id="5"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600" y="1293812"/>
            <a:ext cx="894080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2800" dirty="0">
                <a:ea typeface="宋体" panose="02010600030101010101" pitchFamily="2" charset="-122"/>
              </a:rPr>
              <a:t>Challenges of Biometrics</a:t>
            </a:r>
          </a:p>
        </p:txBody>
      </p:sp>
      <p:sp>
        <p:nvSpPr>
          <p:cNvPr id="2" name="灯片编号占位符 1"/>
          <p:cNvSpPr>
            <a:spLocks noGrp="1"/>
          </p:cNvSpPr>
          <p:nvPr>
            <p:ph type="sldNum" sz="quarter" idx="12"/>
          </p:nvPr>
        </p:nvSpPr>
        <p:spPr/>
        <p:txBody>
          <a:bodyPr/>
          <a:lstStyle/>
          <a:p>
            <a:fld id="{48F63A3B-78C7-47BE-AE5E-E10140E04643}" type="slidenum">
              <a:rPr lang="en-US" smtClean="0"/>
              <a:t>43</a:t>
            </a:fld>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012" y="1138237"/>
            <a:ext cx="7165975"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6" name="Rectangle 10"/>
          <p:cNvSpPr>
            <a:spLocks noGrp="1" noChangeArrowheads="1"/>
          </p:cNvSpPr>
          <p:nvPr>
            <p:ph type="title"/>
          </p:nvPr>
        </p:nvSpPr>
        <p:spPr/>
        <p:txBody>
          <a:bodyPr/>
          <a:lstStyle/>
          <a:p>
            <a:r>
              <a:rPr lang="en-US" altLang="zh-CN" sz="2800" dirty="0">
                <a:ea typeface="宋体" panose="02010600030101010101" pitchFamily="2" charset="-122"/>
              </a:rPr>
              <a:t>Challenges of Biometrics</a:t>
            </a:r>
          </a:p>
        </p:txBody>
      </p:sp>
      <p:sp>
        <p:nvSpPr>
          <p:cNvPr id="2" name="灯片编号占位符 1"/>
          <p:cNvSpPr>
            <a:spLocks noGrp="1"/>
          </p:cNvSpPr>
          <p:nvPr>
            <p:ph type="sldNum" sz="quarter" idx="12"/>
          </p:nvPr>
        </p:nvSpPr>
        <p:spPr/>
        <p:txBody>
          <a:bodyPr/>
          <a:lstStyle/>
          <a:p>
            <a:fld id="{48F63A3B-78C7-47BE-AE5E-E10140E04643}" type="slidenum">
              <a:rPr lang="en-US" smtClean="0"/>
              <a:t>44</a:t>
            </a:fld>
            <a:endParaRPr lang="en-US" dirty="0"/>
          </a:p>
        </p:txBody>
      </p:sp>
      <p:graphicFrame>
        <p:nvGraphicFramePr>
          <p:cNvPr id="3" name="Object 2"/>
          <p:cNvGraphicFramePr/>
          <p:nvPr/>
        </p:nvGraphicFramePr>
        <p:xfrm>
          <a:off x="2576404" y="1278514"/>
          <a:ext cx="7039191" cy="5442961"/>
        </p:xfrm>
        <a:graphic>
          <a:graphicData uri="http://schemas.openxmlformats.org/presentationml/2006/ole">
            <mc:AlternateContent xmlns:mc="http://schemas.openxmlformats.org/markup-compatibility/2006">
              <mc:Choice xmlns:v="urn:schemas-microsoft-com:vml" Requires="v">
                <p:oleObj spid="_x0000_s5214" r:id="rId4" imgW="8705850" imgH="6524625" progId="Paint.Picture">
                  <p:embed/>
                </p:oleObj>
              </mc:Choice>
              <mc:Fallback>
                <p:oleObj r:id="rId4" imgW="8705850" imgH="6524625" progId="Paint.Picture">
                  <p:embed/>
                  <p:pic>
                    <p:nvPicPr>
                      <p:cNvPr id="0" name="Object 2"/>
                      <p:cNvPicPr>
                        <a:picLocks noGrp="1" noChangeArrowheads="1"/>
                      </p:cNvPicPr>
                      <p:nvPr/>
                    </p:nvPicPr>
                    <p:blipFill>
                      <a:blip r:embed="rId5">
                        <a:extLst>
                          <a:ext uri="{28A0092B-C50C-407E-A947-70E740481C1C}">
                            <a14:useLocalDpi xmlns:a14="http://schemas.microsoft.com/office/drawing/2010/main" val="0"/>
                          </a:ext>
                        </a:extLst>
                      </a:blip>
                      <a:srcRect b="3343"/>
                      <a:stretch>
                        <a:fillRect/>
                      </a:stretch>
                    </p:blipFill>
                    <p:spPr bwMode="auto">
                      <a:xfrm>
                        <a:off x="2576404" y="1278514"/>
                        <a:ext cx="7039191" cy="5442961"/>
                      </a:xfrm>
                      <a:prstGeom prst="rect">
                        <a:avLst/>
                      </a:prstGeom>
                      <a:ln>
                        <a:noFill/>
                      </a:ln>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4" name="Rectangle 9"/>
          <p:cNvSpPr>
            <a:spLocks noGrp="1" noChangeArrowheads="1"/>
          </p:cNvSpPr>
          <p:nvPr>
            <p:ph type="title"/>
          </p:nvPr>
        </p:nvSpPr>
        <p:spPr/>
        <p:txBody>
          <a:bodyPr/>
          <a:lstStyle/>
          <a:p>
            <a:pPr eaLnBrk="1" hangingPunct="1"/>
            <a:r>
              <a:rPr lang="en-US" altLang="zh-CN" dirty="0">
                <a:ea typeface="宋体" panose="02010600030101010101" pitchFamily="2" charset="-122"/>
              </a:rPr>
              <a:t>Challenges of Biometrics</a:t>
            </a:r>
          </a:p>
        </p:txBody>
      </p:sp>
      <p:sp>
        <p:nvSpPr>
          <p:cNvPr id="2" name="灯片编号占位符 1"/>
          <p:cNvSpPr>
            <a:spLocks noGrp="1"/>
          </p:cNvSpPr>
          <p:nvPr>
            <p:ph type="sldNum" sz="quarter" idx="12"/>
          </p:nvPr>
        </p:nvSpPr>
        <p:spPr/>
        <p:txBody>
          <a:bodyPr/>
          <a:lstStyle/>
          <a:p>
            <a:fld id="{48F63A3B-78C7-47BE-AE5E-E10140E04643}" type="slidenum">
              <a:rPr lang="en-US" smtClean="0"/>
              <a:t>45</a:t>
            </a:fld>
            <a:endParaRPr lang="en-US" dirty="0"/>
          </a:p>
        </p:txBody>
      </p:sp>
      <p:sp>
        <p:nvSpPr>
          <p:cNvPr id="9" name="文本框 8"/>
          <p:cNvSpPr txBox="1"/>
          <p:nvPr/>
        </p:nvSpPr>
        <p:spPr>
          <a:xfrm>
            <a:off x="585209" y="1228866"/>
            <a:ext cx="11265045" cy="2797048"/>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Cuts and bruises on finger; dry or oily finger; ~4% of fingerprints are not of “good” quality</a:t>
            </a:r>
          </a:p>
          <a:p>
            <a:pPr marL="457200" indent="-457200">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New compact solid-state sensors capture only a small portion of the fingerprint; requires user habituation</a:t>
            </a:r>
          </a:p>
          <a:p>
            <a:pPr marL="457200" indent="-457200">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Fingerprint impression is often left on the sensor </a:t>
            </a:r>
            <a:endParaRPr lang="zh-CN" altLang="en-US" sz="2400" dirty="0">
              <a:latin typeface="微软雅黑" panose="020B0503020204020204" pitchFamily="34" charset="-122"/>
              <a:ea typeface="微软雅黑" panose="020B0503020204020204" pitchFamily="34" charset="-122"/>
            </a:endParaRPr>
          </a:p>
        </p:txBody>
      </p:sp>
      <p:pic>
        <p:nvPicPr>
          <p:cNvPr id="10"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2325" y="4476743"/>
            <a:ext cx="32702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537" y="4484681"/>
            <a:ext cx="21558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2612" y="4484681"/>
            <a:ext cx="232886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Challenges of Biometrics</a:t>
            </a:r>
          </a:p>
        </p:txBody>
      </p:sp>
      <p:sp>
        <p:nvSpPr>
          <p:cNvPr id="2" name="灯片编号占位符 1"/>
          <p:cNvSpPr>
            <a:spLocks noGrp="1"/>
          </p:cNvSpPr>
          <p:nvPr>
            <p:ph type="sldNum" sz="quarter" idx="12"/>
          </p:nvPr>
        </p:nvSpPr>
        <p:spPr/>
        <p:txBody>
          <a:bodyPr/>
          <a:lstStyle/>
          <a:p>
            <a:fld id="{48F63A3B-78C7-47BE-AE5E-E10140E04643}" type="slidenum">
              <a:rPr lang="en-US" smtClean="0"/>
              <a:t>46</a:t>
            </a:fld>
            <a:endParaRPr lang="en-US" dirty="0"/>
          </a:p>
        </p:txBody>
      </p:sp>
      <p:pic>
        <p:nvPicPr>
          <p:cNvPr id="4" name="Picture 2" descr="dru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323181"/>
            <a:ext cx="5334000" cy="421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1958599" y="5894685"/>
            <a:ext cx="8274802" cy="461665"/>
          </a:xfrm>
          <a:prstGeom prst="rect">
            <a:avLst/>
          </a:prstGeom>
          <a:solidFill>
            <a:schemeClr val="bg1"/>
          </a:solidFill>
          <a:ln w="9525">
            <a:noFill/>
            <a:miter lim="800000"/>
          </a:ln>
          <a:effectLst/>
        </p:spPr>
        <p:txBody>
          <a:bodyPr wrap="square">
            <a:spAutoFit/>
          </a:bodyPr>
          <a:lstStyle/>
          <a:p>
            <a:pPr marL="230505" indent="-230505" algn="just" eaLnBrk="0" hangingPunct="0">
              <a:defRPr/>
            </a:pPr>
            <a:r>
              <a:rPr lang="en-US" altLang="zh-CN" sz="2400" dirty="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Symbol" panose="05050102010706020507" pitchFamily="18" charset="2"/>
              </a:rPr>
              <a:t></a:t>
            </a:r>
            <a:r>
              <a:rPr lang="en-US" altLang="zh-CN" sz="2400" b="1" i="1" dirty="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Symbol" panose="05050102010706020507" pitchFamily="18" charset="2"/>
              </a:rPr>
              <a:t> </a:t>
            </a:r>
            <a:r>
              <a:rPr lang="en-US" altLang="zh-TW" sz="2400" dirty="0">
                <a:latin typeface="微软雅黑" panose="020B0503020204020204" pitchFamily="34" charset="-122"/>
                <a:ea typeface="微软雅黑" panose="020B0503020204020204" pitchFamily="34" charset="-122"/>
              </a:rPr>
              <a:t>The same person may have the different signatures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r>
              <a:rPr lang="en-US" altLang="zh-CN" sz="2800" dirty="0">
                <a:ea typeface="宋体" panose="02010600030101010101" pitchFamily="2" charset="-122"/>
              </a:rPr>
              <a:t>Working Modes of Biometrics</a:t>
            </a:r>
          </a:p>
        </p:txBody>
      </p:sp>
      <p:sp>
        <p:nvSpPr>
          <p:cNvPr id="76802" name="Rectangle 3"/>
          <p:cNvSpPr>
            <a:spLocks noGrp="1" noChangeArrowheads="1"/>
          </p:cNvSpPr>
          <p:nvPr>
            <p:ph idx="1"/>
          </p:nvPr>
        </p:nvSpPr>
        <p:spPr>
          <a:xfrm>
            <a:off x="660843" y="1363025"/>
            <a:ext cx="11235593" cy="4778375"/>
          </a:xfrm>
        </p:spPr>
        <p:txBody>
          <a:bodyPr>
            <a:normAutofit lnSpcReduction="10000"/>
          </a:bodyPr>
          <a:lstStyle/>
          <a:p>
            <a:pPr eaLnBrk="0" hangingPunct="0">
              <a:spcBef>
                <a:spcPct val="50000"/>
              </a:spcBef>
              <a:buClr>
                <a:schemeClr val="folHlink"/>
              </a:buClr>
              <a:buSzPct val="75000"/>
              <a:buFont typeface="Monotype Sorts" pitchFamily="2" charset="2"/>
              <a:buChar char="n"/>
              <a:defRPr/>
            </a:pPr>
            <a:r>
              <a:rPr kumimoji="1" lang="en-US" altLang="zh-TW" sz="2400" dirty="0">
                <a:effectLst>
                  <a:outerShdw blurRad="38100" dist="38100" dir="2700000" algn="tl">
                    <a:srgbClr val="C0C0C0"/>
                  </a:outerShdw>
                </a:effectLst>
              </a:rPr>
              <a:t>Task#1: identification</a:t>
            </a:r>
          </a:p>
          <a:p>
            <a:pPr lvl="1" eaLnBrk="0" hangingPunct="0">
              <a:spcBef>
                <a:spcPct val="50000"/>
              </a:spcBef>
              <a:buClr>
                <a:schemeClr val="folHlink"/>
              </a:buClr>
              <a:buSzPct val="75000"/>
              <a:buFont typeface="Monotype Sorts" pitchFamily="2" charset="2"/>
              <a:buChar char="n"/>
              <a:defRPr/>
            </a:pPr>
            <a:r>
              <a:rPr kumimoji="1" lang="en-US" altLang="zh-TW" sz="2400" dirty="0">
                <a:effectLst>
                  <a:outerShdw blurRad="38100" dist="38100" dir="2700000" algn="tl">
                    <a:srgbClr val="C0C0C0"/>
                  </a:outerShdw>
                </a:effectLst>
              </a:rPr>
              <a:t>Who is he?</a:t>
            </a:r>
          </a:p>
          <a:p>
            <a:pPr lvl="1" eaLnBrk="0" hangingPunct="0">
              <a:spcBef>
                <a:spcPct val="50000"/>
              </a:spcBef>
              <a:buClr>
                <a:schemeClr val="folHlink"/>
              </a:buClr>
              <a:buSzPct val="75000"/>
              <a:buFont typeface="Monotype Sorts" pitchFamily="2" charset="2"/>
              <a:buChar char="n"/>
              <a:defRPr/>
            </a:pPr>
            <a:r>
              <a:rPr kumimoji="1" lang="en-US" altLang="zh-TW" sz="2400" dirty="0">
                <a:effectLst>
                  <a:outerShdw blurRad="38100" dist="38100" dir="2700000" algn="tl">
                    <a:srgbClr val="C0C0C0"/>
                  </a:outerShdw>
                </a:effectLst>
              </a:rPr>
              <a:t>1:N</a:t>
            </a:r>
          </a:p>
          <a:p>
            <a:pPr lvl="1" eaLnBrk="0" hangingPunct="0">
              <a:spcBef>
                <a:spcPct val="50000"/>
              </a:spcBef>
              <a:buClr>
                <a:schemeClr val="folHlink"/>
              </a:buClr>
              <a:buSzPct val="75000"/>
              <a:buFont typeface="Monotype Sorts" pitchFamily="2" charset="2"/>
              <a:buChar char="n"/>
              <a:defRPr/>
            </a:pPr>
            <a:r>
              <a:rPr kumimoji="1" lang="en-US" altLang="zh-TW" sz="2400" dirty="0">
                <a:effectLst>
                  <a:outerShdw blurRad="38100" dist="38100" dir="2700000" algn="tl">
                    <a:srgbClr val="C0C0C0"/>
                  </a:outerShdw>
                </a:effectLst>
              </a:rPr>
              <a:t>Typical applications</a:t>
            </a:r>
          </a:p>
          <a:p>
            <a:pPr lvl="2" eaLnBrk="0" hangingPunct="0">
              <a:spcBef>
                <a:spcPct val="50000"/>
              </a:spcBef>
              <a:buClr>
                <a:schemeClr val="folHlink"/>
              </a:buClr>
              <a:buSzPct val="75000"/>
              <a:buFont typeface="Monotype Sorts" pitchFamily="2" charset="2"/>
              <a:buChar char="n"/>
              <a:defRPr/>
            </a:pPr>
            <a:r>
              <a:rPr kumimoji="1" lang="en-US" altLang="zh-TW" sz="2400" dirty="0">
                <a:effectLst>
                  <a:outerShdw blurRad="38100" dist="38100" dir="2700000" algn="tl">
                    <a:srgbClr val="C0C0C0"/>
                  </a:outerShdw>
                </a:effectLst>
              </a:rPr>
              <a:t>Watch list screening system</a:t>
            </a:r>
          </a:p>
          <a:p>
            <a:pPr eaLnBrk="0" hangingPunct="0">
              <a:spcBef>
                <a:spcPct val="50000"/>
              </a:spcBef>
              <a:buClr>
                <a:schemeClr val="folHlink"/>
              </a:buClr>
              <a:buSzPct val="75000"/>
              <a:buFont typeface="Monotype Sorts" pitchFamily="2" charset="2"/>
              <a:buChar char="n"/>
              <a:defRPr/>
            </a:pPr>
            <a:r>
              <a:rPr kumimoji="1" lang="en-US" altLang="zh-TW" sz="2400" dirty="0">
                <a:effectLst>
                  <a:outerShdw blurRad="38100" dist="38100" dir="2700000" algn="tl">
                    <a:srgbClr val="C0C0C0"/>
                  </a:outerShdw>
                </a:effectLst>
              </a:rPr>
              <a:t>Task#2: verification</a:t>
            </a:r>
          </a:p>
          <a:p>
            <a:pPr lvl="1" eaLnBrk="0" hangingPunct="0">
              <a:spcBef>
                <a:spcPct val="50000"/>
              </a:spcBef>
              <a:buClr>
                <a:schemeClr val="folHlink"/>
              </a:buClr>
              <a:buSzPct val="75000"/>
              <a:buFont typeface="Monotype Sorts" pitchFamily="2" charset="2"/>
              <a:buChar char="n"/>
              <a:defRPr/>
            </a:pPr>
            <a:r>
              <a:rPr kumimoji="1" lang="en-US" altLang="zh-TW" sz="2400" dirty="0">
                <a:effectLst>
                  <a:outerShdw blurRad="38100" dist="38100" dir="2700000" algn="tl">
                    <a:srgbClr val="C0C0C0"/>
                  </a:outerShdw>
                </a:effectLst>
              </a:rPr>
              <a:t>Is he who he says he is?</a:t>
            </a:r>
          </a:p>
          <a:p>
            <a:pPr lvl="1" eaLnBrk="0" hangingPunct="0">
              <a:spcBef>
                <a:spcPct val="50000"/>
              </a:spcBef>
              <a:buClr>
                <a:schemeClr val="folHlink"/>
              </a:buClr>
              <a:buSzPct val="75000"/>
              <a:buFont typeface="Monotype Sorts" pitchFamily="2" charset="2"/>
              <a:buChar char="n"/>
              <a:defRPr/>
            </a:pPr>
            <a:r>
              <a:rPr kumimoji="1" lang="en-US" altLang="zh-TW" sz="2400" dirty="0">
                <a:effectLst>
                  <a:outerShdw blurRad="38100" dist="38100" dir="2700000" algn="tl">
                    <a:srgbClr val="C0C0C0"/>
                  </a:outerShdw>
                </a:effectLst>
              </a:rPr>
              <a:t>1:1</a:t>
            </a:r>
          </a:p>
          <a:p>
            <a:pPr lvl="1" eaLnBrk="0" hangingPunct="0">
              <a:spcBef>
                <a:spcPct val="50000"/>
              </a:spcBef>
              <a:buClr>
                <a:schemeClr val="folHlink"/>
              </a:buClr>
              <a:buSzPct val="75000"/>
              <a:buFont typeface="Monotype Sorts" pitchFamily="2" charset="2"/>
              <a:buChar char="n"/>
              <a:defRPr/>
            </a:pPr>
            <a:r>
              <a:rPr kumimoji="1" lang="en-US" altLang="zh-TW" sz="2400" dirty="0">
                <a:effectLst>
                  <a:outerShdw blurRad="38100" dist="38100" dir="2700000" algn="tl">
                    <a:srgbClr val="C0C0C0"/>
                  </a:outerShdw>
                </a:effectLst>
              </a:rPr>
              <a:t>Typical applications</a:t>
            </a:r>
          </a:p>
          <a:p>
            <a:pPr lvl="2" eaLnBrk="0" hangingPunct="0">
              <a:spcBef>
                <a:spcPct val="50000"/>
              </a:spcBef>
              <a:buClr>
                <a:schemeClr val="folHlink"/>
              </a:buClr>
              <a:buSzPct val="75000"/>
              <a:buFont typeface="Monotype Sorts" pitchFamily="2" charset="2"/>
              <a:buChar char="n"/>
              <a:defRPr/>
            </a:pPr>
            <a:r>
              <a:rPr kumimoji="1" lang="en-US" altLang="zh-CN" sz="2400" dirty="0">
                <a:effectLst>
                  <a:outerShdw blurRad="38100" dist="38100" dir="2700000" algn="tl">
                    <a:srgbClr val="C0C0C0"/>
                  </a:outerShdw>
                </a:effectLst>
              </a:rPr>
              <a:t>E-channel system in Custom</a:t>
            </a:r>
            <a:endParaRPr kumimoji="1" lang="en-US" altLang="zh-TW" sz="2400" dirty="0">
              <a:effectLst>
                <a:outerShdw blurRad="38100" dist="38100" dir="2700000" algn="tl">
                  <a:srgbClr val="C0C0C0"/>
                </a:outerShdw>
              </a:effectLst>
            </a:endParaRPr>
          </a:p>
        </p:txBody>
      </p:sp>
      <p:sp>
        <p:nvSpPr>
          <p:cNvPr id="2" name="灯片编号占位符 1"/>
          <p:cNvSpPr>
            <a:spLocks noGrp="1"/>
          </p:cNvSpPr>
          <p:nvPr>
            <p:ph type="sldNum" sz="quarter" idx="12"/>
          </p:nvPr>
        </p:nvSpPr>
        <p:spPr/>
        <p:txBody>
          <a:bodyPr/>
          <a:lstStyle/>
          <a:p>
            <a:fld id="{48F63A3B-78C7-47BE-AE5E-E10140E04643}" type="slidenum">
              <a:rPr lang="en-US" smtClean="0"/>
              <a:t>47</a:t>
            </a:fld>
            <a:endParaRPr lang="en-US" dirty="0"/>
          </a:p>
        </p:txBody>
      </p:sp>
      <p:pic>
        <p:nvPicPr>
          <p:cNvPr id="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9741" y="1253488"/>
            <a:ext cx="1762125"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8328" y="4364988"/>
            <a:ext cx="158115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矩形 5"/>
          <p:cNvSpPr>
            <a:spLocks noChangeArrowheads="1"/>
          </p:cNvSpPr>
          <p:nvPr/>
        </p:nvSpPr>
        <p:spPr bwMode="auto">
          <a:xfrm>
            <a:off x="8835478" y="3703000"/>
            <a:ext cx="1447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latin typeface="微软雅黑" panose="020B0503020204020204" pitchFamily="34" charset="-122"/>
                <a:ea typeface="微软雅黑" panose="020B0503020204020204" pitchFamily="34" charset="-122"/>
              </a:rPr>
              <a:t>Who is he?</a:t>
            </a:r>
          </a:p>
        </p:txBody>
      </p:sp>
      <p:sp>
        <p:nvSpPr>
          <p:cNvPr id="6" name="矩形 6"/>
          <p:cNvSpPr>
            <a:spLocks noChangeArrowheads="1"/>
          </p:cNvSpPr>
          <p:nvPr/>
        </p:nvSpPr>
        <p:spPr bwMode="auto">
          <a:xfrm>
            <a:off x="8438603" y="6141400"/>
            <a:ext cx="24064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latin typeface="微软雅黑" panose="020B0503020204020204" pitchFamily="34" charset="-122"/>
                <a:ea typeface="微软雅黑" panose="020B0503020204020204" pitchFamily="34" charset="-122"/>
              </a:rPr>
              <a:t>Is it Ms. </a:t>
            </a:r>
            <a:r>
              <a:rPr lang="en-US" altLang="zh-CN" b="1" dirty="0" err="1">
                <a:latin typeface="微软雅黑" panose="020B0503020204020204" pitchFamily="34" charset="-122"/>
                <a:ea typeface="微软雅黑" panose="020B0503020204020204" pitchFamily="34" charset="-122"/>
              </a:rPr>
              <a:t>Jinglei</a:t>
            </a:r>
            <a:r>
              <a:rPr lang="en-US" altLang="zh-CN" b="1" dirty="0">
                <a:latin typeface="微软雅黑" panose="020B0503020204020204" pitchFamily="34" charset="-122"/>
                <a:ea typeface="微软雅黑" panose="020B0503020204020204" pitchFamily="34" charset="-122"/>
              </a:rPr>
              <a:t> Xu?</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2800" dirty="0">
                <a:ea typeface="宋体" panose="02010600030101010101" pitchFamily="2" charset="-122"/>
              </a:rPr>
              <a:t>Framework of Biometric System</a:t>
            </a:r>
          </a:p>
        </p:txBody>
      </p:sp>
      <p:sp>
        <p:nvSpPr>
          <p:cNvPr id="2" name="灯片编号占位符 1"/>
          <p:cNvSpPr>
            <a:spLocks noGrp="1"/>
          </p:cNvSpPr>
          <p:nvPr>
            <p:ph type="sldNum" sz="quarter" idx="12"/>
          </p:nvPr>
        </p:nvSpPr>
        <p:spPr/>
        <p:txBody>
          <a:bodyPr/>
          <a:lstStyle/>
          <a:p>
            <a:fld id="{48F63A3B-78C7-47BE-AE5E-E10140E04643}" type="slidenum">
              <a:rPr lang="en-US" smtClean="0"/>
              <a:t>48</a:t>
            </a:fld>
            <a:endParaRPr lang="en-US" dirty="0"/>
          </a:p>
        </p:txBody>
      </p:sp>
      <p:grpSp>
        <p:nvGrpSpPr>
          <p:cNvPr id="7" name="Group 30"/>
          <p:cNvGrpSpPr/>
          <p:nvPr/>
        </p:nvGrpSpPr>
        <p:grpSpPr bwMode="auto">
          <a:xfrm>
            <a:off x="1955800" y="1577975"/>
            <a:ext cx="8280400" cy="4778375"/>
            <a:chOff x="340" y="1207"/>
            <a:chExt cx="5216" cy="3010"/>
          </a:xfrm>
        </p:grpSpPr>
        <p:sp>
          <p:nvSpPr>
            <p:cNvPr id="8" name="AutoShape 10"/>
            <p:cNvSpPr>
              <a:spLocks noChangeArrowheads="1"/>
            </p:cNvSpPr>
            <p:nvPr/>
          </p:nvSpPr>
          <p:spPr bwMode="auto">
            <a:xfrm>
              <a:off x="385" y="1812"/>
              <a:ext cx="842" cy="601"/>
            </a:xfrm>
            <a:prstGeom prst="flowChartAlternateProcess">
              <a:avLst/>
            </a:prstGeom>
            <a:solidFill>
              <a:srgbClr val="FFFFFF"/>
            </a:solidFill>
            <a:ln w="9525">
              <a:solidFill>
                <a:srgbClr val="000000"/>
              </a:solidFill>
              <a:miter lim="800000"/>
            </a:ln>
            <a:effectLst>
              <a:outerShdw dist="35921" dir="2700000" algn="ctr" rotWithShape="0">
                <a:srgbClr val="808080"/>
              </a:outerShdw>
            </a:effectLst>
          </p:spPr>
          <p:txBody>
            <a:bodyPr lIns="0" rIns="0"/>
            <a:lstStyle/>
            <a:p>
              <a:pPr algn="ctr">
                <a:lnSpc>
                  <a:spcPct val="96000"/>
                </a:lnSpc>
                <a:defRPr/>
              </a:pPr>
              <a:r>
                <a:rPr lang="en-US" altLang="zh-CN" dirty="0">
                  <a:latin typeface="Times New Roman" panose="02020603050405020304" pitchFamily="18" charset="0"/>
                  <a:ea typeface="宋体" panose="02010600030101010101" pitchFamily="2" charset="-122"/>
                </a:rPr>
                <a:t>Palmprint</a:t>
              </a:r>
            </a:p>
            <a:p>
              <a:pPr algn="ctr">
                <a:lnSpc>
                  <a:spcPct val="96000"/>
                </a:lnSpc>
                <a:defRPr/>
              </a:pPr>
              <a:r>
                <a:rPr lang="en-US" altLang="zh-CN" dirty="0">
                  <a:latin typeface="Times New Roman" panose="02020603050405020304" pitchFamily="18" charset="0"/>
                  <a:ea typeface="宋体" panose="02010600030101010101" pitchFamily="2" charset="-122"/>
                </a:rPr>
                <a:t>Acquisition</a:t>
              </a:r>
              <a:endParaRPr lang="en-US" altLang="zh-CN" dirty="0">
                <a:effectLst>
                  <a:outerShdw blurRad="38100" dist="38100" dir="2700000" algn="tl">
                    <a:srgbClr val="C0C0C0"/>
                  </a:outerShdw>
                </a:effectLst>
                <a:ea typeface="宋体" panose="02010600030101010101" pitchFamily="2" charset="-122"/>
              </a:endParaRPr>
            </a:p>
          </p:txBody>
        </p:sp>
        <p:sp>
          <p:nvSpPr>
            <p:cNvPr id="9" name="AutoShape 11"/>
            <p:cNvSpPr>
              <a:spLocks noChangeArrowheads="1"/>
            </p:cNvSpPr>
            <p:nvPr/>
          </p:nvSpPr>
          <p:spPr bwMode="auto">
            <a:xfrm>
              <a:off x="385" y="3013"/>
              <a:ext cx="842" cy="602"/>
            </a:xfrm>
            <a:prstGeom prst="flowChartAlternateProcess">
              <a:avLst/>
            </a:prstGeom>
            <a:solidFill>
              <a:srgbClr val="FFFFFF"/>
            </a:solidFill>
            <a:ln w="9525">
              <a:solidFill>
                <a:srgbClr val="000000"/>
              </a:solidFill>
              <a:miter lim="800000"/>
            </a:ln>
            <a:effectLst>
              <a:outerShdw dist="35921" dir="2700000" algn="ctr" rotWithShape="0">
                <a:srgbClr val="808080"/>
              </a:outerShdw>
            </a:effectLst>
          </p:spPr>
          <p:txBody>
            <a:bodyPr lIns="0" rIns="0"/>
            <a:lstStyle/>
            <a:p>
              <a:pPr algn="ctr">
                <a:lnSpc>
                  <a:spcPct val="96000"/>
                </a:lnSpc>
                <a:defRPr/>
              </a:pPr>
              <a:r>
                <a:rPr lang="en-US" altLang="zh-CN">
                  <a:latin typeface="Times New Roman" panose="02020603050405020304" pitchFamily="18" charset="0"/>
                  <a:ea typeface="宋体" panose="02010600030101010101" pitchFamily="2" charset="-122"/>
                </a:rPr>
                <a:t>Palmprint</a:t>
              </a:r>
            </a:p>
            <a:p>
              <a:pPr algn="ctr">
                <a:lnSpc>
                  <a:spcPct val="96000"/>
                </a:lnSpc>
                <a:defRPr/>
              </a:pPr>
              <a:r>
                <a:rPr lang="en-US" altLang="zh-CN">
                  <a:latin typeface="Times New Roman" panose="02020603050405020304" pitchFamily="18" charset="0"/>
                  <a:ea typeface="宋体" panose="02010600030101010101" pitchFamily="2" charset="-122"/>
                </a:rPr>
                <a:t>Acquisition</a:t>
              </a:r>
              <a:endParaRPr lang="en-US" altLang="zh-CN">
                <a:effectLst>
                  <a:outerShdw blurRad="38100" dist="38100" dir="2700000" algn="tl">
                    <a:srgbClr val="C0C0C0"/>
                  </a:outerShdw>
                </a:effectLst>
                <a:ea typeface="宋体" panose="02010600030101010101" pitchFamily="2" charset="-122"/>
              </a:endParaRPr>
            </a:p>
          </p:txBody>
        </p:sp>
        <p:sp>
          <p:nvSpPr>
            <p:cNvPr id="10" name="AutoShape 12"/>
            <p:cNvSpPr>
              <a:spLocks noChangeArrowheads="1"/>
            </p:cNvSpPr>
            <p:nvPr/>
          </p:nvSpPr>
          <p:spPr bwMode="auto">
            <a:xfrm>
              <a:off x="1465" y="1807"/>
              <a:ext cx="964" cy="602"/>
            </a:xfrm>
            <a:prstGeom prst="flowChartAlternateProcess">
              <a:avLst/>
            </a:prstGeom>
            <a:solidFill>
              <a:srgbClr val="FFFFFF"/>
            </a:solidFill>
            <a:ln w="9525">
              <a:solidFill>
                <a:srgbClr val="000000"/>
              </a:solidFill>
              <a:miter lim="800000"/>
            </a:ln>
            <a:effectLst>
              <a:outerShdw dist="35921" dir="2700000" algn="ctr" rotWithShape="0">
                <a:srgbClr val="808080"/>
              </a:outerShdw>
            </a:effectLst>
          </p:spPr>
          <p:txBody>
            <a:bodyPr lIns="0" rIns="0"/>
            <a:lstStyle/>
            <a:p>
              <a:pPr algn="ctr">
                <a:lnSpc>
                  <a:spcPct val="96000"/>
                </a:lnSpc>
                <a:defRPr/>
              </a:pPr>
              <a:r>
                <a:rPr lang="en-US" altLang="zh-CN" dirty="0">
                  <a:latin typeface="Times New Roman" panose="02020603050405020304" pitchFamily="18" charset="0"/>
                  <a:ea typeface="宋体" panose="02010600030101010101" pitchFamily="2" charset="-122"/>
                </a:rPr>
                <a:t>Palmprint</a:t>
              </a:r>
            </a:p>
            <a:p>
              <a:pPr algn="ctr">
                <a:lnSpc>
                  <a:spcPct val="96000"/>
                </a:lnSpc>
                <a:defRPr/>
              </a:pPr>
              <a:r>
                <a:rPr lang="en-US" altLang="zh-CN" dirty="0">
                  <a:latin typeface="Times New Roman" panose="02020603050405020304" pitchFamily="18" charset="0"/>
                  <a:ea typeface="宋体" panose="02010600030101010101" pitchFamily="2" charset="-122"/>
                </a:rPr>
                <a:t>Preprocessing</a:t>
              </a:r>
              <a:endParaRPr lang="en-US" altLang="zh-CN" dirty="0">
                <a:effectLst>
                  <a:outerShdw blurRad="38100" dist="38100" dir="2700000" algn="tl">
                    <a:srgbClr val="C0C0C0"/>
                  </a:outerShdw>
                </a:effectLst>
                <a:ea typeface="宋体" panose="02010600030101010101" pitchFamily="2" charset="-122"/>
              </a:endParaRPr>
            </a:p>
          </p:txBody>
        </p:sp>
        <p:sp>
          <p:nvSpPr>
            <p:cNvPr id="11" name="AutoShape 13"/>
            <p:cNvSpPr>
              <a:spLocks noChangeArrowheads="1"/>
            </p:cNvSpPr>
            <p:nvPr/>
          </p:nvSpPr>
          <p:spPr bwMode="auto">
            <a:xfrm>
              <a:off x="2670" y="1809"/>
              <a:ext cx="842" cy="602"/>
            </a:xfrm>
            <a:prstGeom prst="flowChartAlternateProcess">
              <a:avLst/>
            </a:prstGeom>
            <a:solidFill>
              <a:srgbClr val="FFFFFF"/>
            </a:solidFill>
            <a:ln w="9525">
              <a:solidFill>
                <a:srgbClr val="000000"/>
              </a:solidFill>
              <a:miter lim="800000"/>
            </a:ln>
            <a:effectLst>
              <a:outerShdw dist="35921" dir="2700000" algn="ctr" rotWithShape="0">
                <a:srgbClr val="808080"/>
              </a:outerShdw>
            </a:effectLst>
          </p:spPr>
          <p:txBody>
            <a:bodyPr/>
            <a:lstStyle/>
            <a:p>
              <a:pPr algn="ctr">
                <a:lnSpc>
                  <a:spcPct val="96000"/>
                </a:lnSpc>
                <a:defRPr/>
              </a:pPr>
              <a:r>
                <a:rPr lang="en-US" altLang="zh-CN" dirty="0">
                  <a:latin typeface="Times New Roman" panose="02020603050405020304" pitchFamily="18" charset="0"/>
                  <a:ea typeface="宋体" panose="02010600030101010101" pitchFamily="2" charset="-122"/>
                </a:rPr>
                <a:t>Feature</a:t>
              </a:r>
            </a:p>
            <a:p>
              <a:pPr algn="ctr">
                <a:lnSpc>
                  <a:spcPct val="96000"/>
                </a:lnSpc>
                <a:defRPr/>
              </a:pPr>
              <a:r>
                <a:rPr lang="en-US" altLang="zh-CN" dirty="0">
                  <a:latin typeface="Times New Roman" panose="02020603050405020304" pitchFamily="18" charset="0"/>
                  <a:ea typeface="宋体" panose="02010600030101010101" pitchFamily="2" charset="-122"/>
                </a:rPr>
                <a:t>Extraction</a:t>
              </a:r>
              <a:endParaRPr lang="en-US" altLang="zh-CN" dirty="0">
                <a:effectLst>
                  <a:outerShdw blurRad="38100" dist="38100" dir="2700000" algn="tl">
                    <a:srgbClr val="C0C0C0"/>
                  </a:outerShdw>
                </a:effectLst>
                <a:ea typeface="宋体" panose="02010600030101010101" pitchFamily="2" charset="-122"/>
              </a:endParaRPr>
            </a:p>
          </p:txBody>
        </p:sp>
        <p:sp>
          <p:nvSpPr>
            <p:cNvPr id="12" name="AutoShape 14"/>
            <p:cNvSpPr>
              <a:spLocks noChangeArrowheads="1"/>
            </p:cNvSpPr>
            <p:nvPr/>
          </p:nvSpPr>
          <p:spPr bwMode="auto">
            <a:xfrm>
              <a:off x="3752" y="1807"/>
              <a:ext cx="722" cy="602"/>
            </a:xfrm>
            <a:prstGeom prst="flowChartAlternateProcess">
              <a:avLst/>
            </a:prstGeom>
            <a:solidFill>
              <a:srgbClr val="FFFFFF"/>
            </a:solidFill>
            <a:ln w="9525">
              <a:solidFill>
                <a:srgbClr val="000000"/>
              </a:solidFill>
              <a:miter lim="800000"/>
            </a:ln>
            <a:effectLst>
              <a:outerShdw dist="35921" dir="2700000" algn="ctr" rotWithShape="0">
                <a:srgbClr val="808080"/>
              </a:outerShdw>
            </a:effectLst>
          </p:spPr>
          <p:txBody>
            <a:bodyPr lIns="0" tIns="126000" rIns="0"/>
            <a:lstStyle/>
            <a:p>
              <a:pPr algn="ctr">
                <a:defRPr/>
              </a:pPr>
              <a:r>
                <a:rPr lang="en-US" altLang="zh-CN">
                  <a:latin typeface="Times New Roman" panose="02020603050405020304" pitchFamily="18" charset="0"/>
                  <a:ea typeface="宋体" panose="02010600030101010101" pitchFamily="2" charset="-122"/>
                </a:rPr>
                <a:t>Database</a:t>
              </a:r>
              <a:endParaRPr lang="en-US" altLang="zh-CN">
                <a:effectLst>
                  <a:outerShdw blurRad="38100" dist="38100" dir="2700000" algn="tl">
                    <a:srgbClr val="C0C0C0"/>
                  </a:outerShdw>
                </a:effectLst>
                <a:ea typeface="宋体" panose="02010600030101010101" pitchFamily="2" charset="-122"/>
              </a:endParaRPr>
            </a:p>
          </p:txBody>
        </p:sp>
        <p:sp>
          <p:nvSpPr>
            <p:cNvPr id="13" name="AutoShape 15"/>
            <p:cNvSpPr>
              <a:spLocks noChangeArrowheads="1"/>
            </p:cNvSpPr>
            <p:nvPr/>
          </p:nvSpPr>
          <p:spPr bwMode="auto">
            <a:xfrm>
              <a:off x="1465" y="3013"/>
              <a:ext cx="964" cy="602"/>
            </a:xfrm>
            <a:prstGeom prst="flowChartAlternateProcess">
              <a:avLst/>
            </a:prstGeom>
            <a:solidFill>
              <a:srgbClr val="FFFFFF"/>
            </a:solidFill>
            <a:ln w="9525">
              <a:solidFill>
                <a:srgbClr val="000000"/>
              </a:solidFill>
              <a:miter lim="800000"/>
            </a:ln>
            <a:effectLst>
              <a:outerShdw dist="35921" dir="2700000" algn="ctr" rotWithShape="0">
                <a:srgbClr val="808080"/>
              </a:outerShdw>
            </a:effectLst>
          </p:spPr>
          <p:txBody>
            <a:bodyPr lIns="0" rIns="0"/>
            <a:lstStyle/>
            <a:p>
              <a:pPr algn="ctr">
                <a:lnSpc>
                  <a:spcPct val="96000"/>
                </a:lnSpc>
                <a:defRPr/>
              </a:pPr>
              <a:r>
                <a:rPr lang="en-US" altLang="zh-CN">
                  <a:latin typeface="Times New Roman" panose="02020603050405020304" pitchFamily="18" charset="0"/>
                  <a:ea typeface="宋体" panose="02010600030101010101" pitchFamily="2" charset="-122"/>
                </a:rPr>
                <a:t>Palmprint</a:t>
              </a:r>
            </a:p>
            <a:p>
              <a:pPr algn="ctr">
                <a:lnSpc>
                  <a:spcPct val="96000"/>
                </a:lnSpc>
                <a:defRPr/>
              </a:pPr>
              <a:r>
                <a:rPr lang="en-US" altLang="zh-CN">
                  <a:latin typeface="Times New Roman" panose="02020603050405020304" pitchFamily="18" charset="0"/>
                  <a:ea typeface="宋体" panose="02010600030101010101" pitchFamily="2" charset="-122"/>
                </a:rPr>
                <a:t>Preprocessing</a:t>
              </a:r>
              <a:endParaRPr lang="en-US" altLang="zh-CN">
                <a:effectLst>
                  <a:outerShdw blurRad="38100" dist="38100" dir="2700000" algn="tl">
                    <a:srgbClr val="C0C0C0"/>
                  </a:outerShdw>
                </a:effectLst>
                <a:ea typeface="宋体" panose="02010600030101010101" pitchFamily="2" charset="-122"/>
              </a:endParaRPr>
            </a:p>
          </p:txBody>
        </p:sp>
        <p:sp>
          <p:nvSpPr>
            <p:cNvPr id="14" name="AutoShape 16"/>
            <p:cNvSpPr>
              <a:spLocks noChangeArrowheads="1"/>
            </p:cNvSpPr>
            <p:nvPr/>
          </p:nvSpPr>
          <p:spPr bwMode="auto">
            <a:xfrm>
              <a:off x="2670" y="3013"/>
              <a:ext cx="842" cy="602"/>
            </a:xfrm>
            <a:prstGeom prst="flowChartAlternateProcess">
              <a:avLst/>
            </a:prstGeom>
            <a:solidFill>
              <a:srgbClr val="FFFFFF"/>
            </a:solidFill>
            <a:ln w="9525">
              <a:solidFill>
                <a:srgbClr val="000000"/>
              </a:solidFill>
              <a:miter lim="800000"/>
            </a:ln>
            <a:effectLst>
              <a:outerShdw dist="35921" dir="2700000" algn="ctr" rotWithShape="0">
                <a:srgbClr val="808080"/>
              </a:outerShdw>
            </a:effectLst>
          </p:spPr>
          <p:txBody>
            <a:bodyPr/>
            <a:lstStyle/>
            <a:p>
              <a:pPr algn="ctr">
                <a:lnSpc>
                  <a:spcPct val="96000"/>
                </a:lnSpc>
                <a:defRPr/>
              </a:pPr>
              <a:r>
                <a:rPr lang="en-US" altLang="zh-CN">
                  <a:latin typeface="Times New Roman" panose="02020603050405020304" pitchFamily="18" charset="0"/>
                  <a:ea typeface="宋体" panose="02010600030101010101" pitchFamily="2" charset="-122"/>
                </a:rPr>
                <a:t>Feature</a:t>
              </a:r>
            </a:p>
            <a:p>
              <a:pPr algn="ctr">
                <a:lnSpc>
                  <a:spcPct val="96000"/>
                </a:lnSpc>
                <a:defRPr/>
              </a:pPr>
              <a:r>
                <a:rPr lang="en-US" altLang="zh-CN">
                  <a:latin typeface="Times New Roman" panose="02020603050405020304" pitchFamily="18" charset="0"/>
                  <a:ea typeface="宋体" panose="02010600030101010101" pitchFamily="2" charset="-122"/>
                </a:rPr>
                <a:t>Extraction</a:t>
              </a:r>
              <a:endParaRPr lang="en-US" altLang="zh-CN">
                <a:effectLst>
                  <a:outerShdw blurRad="38100" dist="38100" dir="2700000" algn="tl">
                    <a:srgbClr val="C0C0C0"/>
                  </a:outerShdw>
                </a:effectLst>
                <a:ea typeface="宋体" panose="02010600030101010101" pitchFamily="2" charset="-122"/>
              </a:endParaRPr>
            </a:p>
          </p:txBody>
        </p:sp>
        <p:sp>
          <p:nvSpPr>
            <p:cNvPr id="15" name="AutoShape 17"/>
            <p:cNvSpPr>
              <a:spLocks noChangeArrowheads="1"/>
            </p:cNvSpPr>
            <p:nvPr/>
          </p:nvSpPr>
          <p:spPr bwMode="auto">
            <a:xfrm>
              <a:off x="3752" y="3013"/>
              <a:ext cx="722" cy="602"/>
            </a:xfrm>
            <a:prstGeom prst="flowChartAlternateProcess">
              <a:avLst/>
            </a:prstGeom>
            <a:solidFill>
              <a:srgbClr val="FFFFFF"/>
            </a:solidFill>
            <a:ln w="9525">
              <a:solidFill>
                <a:srgbClr val="000000"/>
              </a:solidFill>
              <a:miter lim="800000"/>
            </a:ln>
            <a:effectLst>
              <a:outerShdw dist="35921" dir="2700000" algn="ctr" rotWithShape="0">
                <a:srgbClr val="808080"/>
              </a:outerShdw>
            </a:effectLst>
          </p:spPr>
          <p:txBody>
            <a:bodyPr lIns="0" tIns="126000" rIns="0"/>
            <a:lstStyle/>
            <a:p>
              <a:pPr algn="ctr">
                <a:defRPr/>
              </a:pPr>
              <a:r>
                <a:rPr lang="en-US" altLang="zh-CN">
                  <a:latin typeface="Times New Roman" panose="02020603050405020304" pitchFamily="18" charset="0"/>
                  <a:ea typeface="宋体" panose="02010600030101010101" pitchFamily="2" charset="-122"/>
                </a:rPr>
                <a:t>Matching</a:t>
              </a:r>
              <a:endParaRPr lang="en-US" altLang="zh-CN">
                <a:effectLst>
                  <a:outerShdw blurRad="38100" dist="38100" dir="2700000" algn="tl">
                    <a:srgbClr val="C0C0C0"/>
                  </a:outerShdw>
                </a:effectLst>
                <a:ea typeface="宋体" panose="02010600030101010101" pitchFamily="2" charset="-122"/>
              </a:endParaRPr>
            </a:p>
          </p:txBody>
        </p:sp>
        <p:sp>
          <p:nvSpPr>
            <p:cNvPr id="16" name="AutoShape 18"/>
            <p:cNvSpPr>
              <a:spLocks noChangeArrowheads="1"/>
            </p:cNvSpPr>
            <p:nvPr/>
          </p:nvSpPr>
          <p:spPr bwMode="auto">
            <a:xfrm>
              <a:off x="1227" y="2050"/>
              <a:ext cx="240" cy="120"/>
            </a:xfrm>
            <a:prstGeom prst="rightArrow">
              <a:avLst>
                <a:gd name="adj1" fmla="val 50000"/>
                <a:gd name="adj2" fmla="val 50000"/>
              </a:avLst>
            </a:prstGeom>
            <a:solidFill>
              <a:srgbClr val="FFFFFF"/>
            </a:solidFill>
            <a:ln w="9525">
              <a:solidFill>
                <a:srgbClr val="000000"/>
              </a:solidFill>
              <a:miter lim="800000"/>
            </a:ln>
          </p:spPr>
          <p:txBody>
            <a:bodyPr/>
            <a:lstStyle/>
            <a:p>
              <a:endParaRPr lang="zh-CN" altLang="en-US">
                <a:ea typeface="宋体" panose="02010600030101010101" pitchFamily="2" charset="-122"/>
              </a:endParaRPr>
            </a:p>
          </p:txBody>
        </p:sp>
        <p:sp>
          <p:nvSpPr>
            <p:cNvPr id="17" name="AutoShape 19"/>
            <p:cNvSpPr>
              <a:spLocks noChangeArrowheads="1"/>
            </p:cNvSpPr>
            <p:nvPr/>
          </p:nvSpPr>
          <p:spPr bwMode="auto">
            <a:xfrm>
              <a:off x="1227" y="3254"/>
              <a:ext cx="240" cy="120"/>
            </a:xfrm>
            <a:prstGeom prst="rightArrow">
              <a:avLst>
                <a:gd name="adj1" fmla="val 50000"/>
                <a:gd name="adj2" fmla="val 50000"/>
              </a:avLst>
            </a:prstGeom>
            <a:solidFill>
              <a:srgbClr val="FFFFFF"/>
            </a:solidFill>
            <a:ln w="9525">
              <a:solidFill>
                <a:srgbClr val="000000"/>
              </a:solidFill>
              <a:miter lim="800000"/>
            </a:ln>
          </p:spPr>
          <p:txBody>
            <a:bodyPr/>
            <a:lstStyle/>
            <a:p>
              <a:endParaRPr lang="zh-CN" altLang="en-US">
                <a:ea typeface="宋体" panose="02010600030101010101" pitchFamily="2" charset="-122"/>
              </a:endParaRPr>
            </a:p>
          </p:txBody>
        </p:sp>
        <p:sp>
          <p:nvSpPr>
            <p:cNvPr id="18" name="AutoShape 20"/>
            <p:cNvSpPr>
              <a:spLocks noChangeArrowheads="1"/>
            </p:cNvSpPr>
            <p:nvPr/>
          </p:nvSpPr>
          <p:spPr bwMode="auto">
            <a:xfrm>
              <a:off x="2429" y="3254"/>
              <a:ext cx="241" cy="120"/>
            </a:xfrm>
            <a:prstGeom prst="rightArrow">
              <a:avLst>
                <a:gd name="adj1" fmla="val 50000"/>
                <a:gd name="adj2" fmla="val 50162"/>
              </a:avLst>
            </a:prstGeom>
            <a:solidFill>
              <a:srgbClr val="FFFFFF"/>
            </a:solidFill>
            <a:ln w="9525">
              <a:solidFill>
                <a:srgbClr val="000000"/>
              </a:solidFill>
              <a:miter lim="800000"/>
            </a:ln>
          </p:spPr>
          <p:txBody>
            <a:bodyPr/>
            <a:lstStyle/>
            <a:p>
              <a:endParaRPr lang="zh-CN" altLang="en-US">
                <a:ea typeface="宋体" panose="02010600030101010101" pitchFamily="2" charset="-122"/>
              </a:endParaRPr>
            </a:p>
          </p:txBody>
        </p:sp>
        <p:sp>
          <p:nvSpPr>
            <p:cNvPr id="19" name="AutoShape 21"/>
            <p:cNvSpPr>
              <a:spLocks noChangeArrowheads="1"/>
            </p:cNvSpPr>
            <p:nvPr/>
          </p:nvSpPr>
          <p:spPr bwMode="auto">
            <a:xfrm>
              <a:off x="3512" y="3254"/>
              <a:ext cx="240" cy="120"/>
            </a:xfrm>
            <a:prstGeom prst="rightArrow">
              <a:avLst>
                <a:gd name="adj1" fmla="val 50000"/>
                <a:gd name="adj2" fmla="val 50000"/>
              </a:avLst>
            </a:prstGeom>
            <a:solidFill>
              <a:srgbClr val="FFFFFF"/>
            </a:solidFill>
            <a:ln w="9525">
              <a:solidFill>
                <a:srgbClr val="000000"/>
              </a:solidFill>
              <a:miter lim="800000"/>
            </a:ln>
          </p:spPr>
          <p:txBody>
            <a:bodyPr/>
            <a:lstStyle/>
            <a:p>
              <a:endParaRPr lang="zh-CN" altLang="en-US">
                <a:ea typeface="宋体" panose="02010600030101010101" pitchFamily="2" charset="-122"/>
              </a:endParaRPr>
            </a:p>
          </p:txBody>
        </p:sp>
        <p:sp>
          <p:nvSpPr>
            <p:cNvPr id="20" name="AutoShape 22"/>
            <p:cNvSpPr>
              <a:spLocks noChangeArrowheads="1"/>
            </p:cNvSpPr>
            <p:nvPr/>
          </p:nvSpPr>
          <p:spPr bwMode="auto">
            <a:xfrm>
              <a:off x="3512" y="2050"/>
              <a:ext cx="240" cy="120"/>
            </a:xfrm>
            <a:prstGeom prst="rightArrow">
              <a:avLst>
                <a:gd name="adj1" fmla="val 50000"/>
                <a:gd name="adj2" fmla="val 50000"/>
              </a:avLst>
            </a:prstGeom>
            <a:solidFill>
              <a:srgbClr val="FFFFFF"/>
            </a:solidFill>
            <a:ln w="9525">
              <a:solidFill>
                <a:srgbClr val="000000"/>
              </a:solidFill>
              <a:miter lim="800000"/>
            </a:ln>
          </p:spPr>
          <p:txBody>
            <a:bodyPr/>
            <a:lstStyle/>
            <a:p>
              <a:endParaRPr lang="zh-CN" altLang="en-US">
                <a:ea typeface="宋体" panose="02010600030101010101" pitchFamily="2" charset="-122"/>
              </a:endParaRPr>
            </a:p>
          </p:txBody>
        </p:sp>
        <p:sp>
          <p:nvSpPr>
            <p:cNvPr id="21" name="AutoShape 23"/>
            <p:cNvSpPr>
              <a:spLocks noChangeArrowheads="1"/>
            </p:cNvSpPr>
            <p:nvPr/>
          </p:nvSpPr>
          <p:spPr bwMode="auto">
            <a:xfrm>
              <a:off x="2429" y="2050"/>
              <a:ext cx="241" cy="120"/>
            </a:xfrm>
            <a:prstGeom prst="rightArrow">
              <a:avLst>
                <a:gd name="adj1" fmla="val 50000"/>
                <a:gd name="adj2" fmla="val 50162"/>
              </a:avLst>
            </a:prstGeom>
            <a:solidFill>
              <a:srgbClr val="FFFFFF"/>
            </a:solidFill>
            <a:ln w="9525">
              <a:solidFill>
                <a:srgbClr val="000000"/>
              </a:solidFill>
              <a:miter lim="800000"/>
            </a:ln>
          </p:spPr>
          <p:txBody>
            <a:bodyPr/>
            <a:lstStyle/>
            <a:p>
              <a:endParaRPr lang="zh-CN" altLang="en-US">
                <a:ea typeface="宋体" panose="02010600030101010101" pitchFamily="2" charset="-122"/>
              </a:endParaRPr>
            </a:p>
          </p:txBody>
        </p:sp>
        <p:sp>
          <p:nvSpPr>
            <p:cNvPr id="22" name="Line 24"/>
            <p:cNvSpPr>
              <a:spLocks noChangeShapeType="1"/>
            </p:cNvSpPr>
            <p:nvPr/>
          </p:nvSpPr>
          <p:spPr bwMode="auto">
            <a:xfrm>
              <a:off x="340" y="2750"/>
              <a:ext cx="5051" cy="0"/>
            </a:xfrm>
            <a:prstGeom prst="line">
              <a:avLst/>
            </a:prstGeom>
            <a:noFill/>
            <a:ln w="19050">
              <a:solidFill>
                <a:srgbClr val="FF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3" name="AutoShape 25"/>
            <p:cNvSpPr>
              <a:spLocks noChangeArrowheads="1"/>
            </p:cNvSpPr>
            <p:nvPr/>
          </p:nvSpPr>
          <p:spPr bwMode="auto">
            <a:xfrm>
              <a:off x="4474" y="3254"/>
              <a:ext cx="240" cy="120"/>
            </a:xfrm>
            <a:prstGeom prst="rightArrow">
              <a:avLst>
                <a:gd name="adj1" fmla="val 50000"/>
                <a:gd name="adj2" fmla="val 50000"/>
              </a:avLst>
            </a:prstGeom>
            <a:solidFill>
              <a:srgbClr val="FFFFFF"/>
            </a:solidFill>
            <a:ln w="9525">
              <a:solidFill>
                <a:srgbClr val="000000"/>
              </a:solidFill>
              <a:miter lim="800000"/>
            </a:ln>
          </p:spPr>
          <p:txBody>
            <a:bodyPr/>
            <a:lstStyle/>
            <a:p>
              <a:endParaRPr lang="zh-CN" altLang="en-US">
                <a:ea typeface="宋体" panose="02010600030101010101" pitchFamily="2" charset="-122"/>
              </a:endParaRPr>
            </a:p>
          </p:txBody>
        </p:sp>
        <p:sp>
          <p:nvSpPr>
            <p:cNvPr id="24" name="Text Box 26"/>
            <p:cNvSpPr txBox="1">
              <a:spLocks noChangeArrowheads="1"/>
            </p:cNvSpPr>
            <p:nvPr/>
          </p:nvSpPr>
          <p:spPr bwMode="auto">
            <a:xfrm>
              <a:off x="4714" y="3010"/>
              <a:ext cx="842" cy="602"/>
            </a:xfrm>
            <a:prstGeom prst="rect">
              <a:avLst/>
            </a:prstGeom>
            <a:solidFill>
              <a:srgbClr val="FFFFFF"/>
            </a:solidFill>
            <a:ln w="9525">
              <a:noFill/>
              <a:miter lim="800000"/>
            </a:ln>
          </p:spPr>
          <p:txBody>
            <a:bodyPr/>
            <a:lstStyle/>
            <a:p>
              <a:pPr algn="just">
                <a:lnSpc>
                  <a:spcPct val="96000"/>
                </a:lnSpc>
                <a:defRPr/>
              </a:pPr>
              <a:r>
                <a:rPr lang="en-US" altLang="zh-CN">
                  <a:latin typeface="Times New Roman" panose="02020603050405020304" pitchFamily="18" charset="0"/>
                  <a:ea typeface="宋体" panose="02010600030101010101" pitchFamily="2" charset="-122"/>
                </a:rPr>
                <a:t>Matching Result</a:t>
              </a:r>
              <a:endParaRPr lang="en-US" altLang="zh-CN">
                <a:effectLst>
                  <a:outerShdw blurRad="38100" dist="38100" dir="2700000" algn="tl">
                    <a:srgbClr val="C0C0C0"/>
                  </a:outerShdw>
                </a:effectLst>
                <a:ea typeface="宋体" panose="02010600030101010101" pitchFamily="2" charset="-122"/>
              </a:endParaRPr>
            </a:p>
          </p:txBody>
        </p:sp>
        <p:sp>
          <p:nvSpPr>
            <p:cNvPr id="25" name="Oval 27"/>
            <p:cNvSpPr>
              <a:spLocks noChangeArrowheads="1"/>
            </p:cNvSpPr>
            <p:nvPr/>
          </p:nvSpPr>
          <p:spPr bwMode="auto">
            <a:xfrm>
              <a:off x="1948" y="1207"/>
              <a:ext cx="1203" cy="482"/>
            </a:xfrm>
            <a:prstGeom prst="ellipse">
              <a:avLst/>
            </a:prstGeom>
            <a:solidFill>
              <a:srgbClr val="FFCC00"/>
            </a:solidFill>
            <a:ln w="9525">
              <a:solidFill>
                <a:srgbClr val="000000"/>
              </a:solidFill>
              <a:round/>
            </a:ln>
            <a:effectLst>
              <a:outerShdw dist="35921" dir="2700000" algn="ctr" rotWithShape="0">
                <a:srgbClr val="808080"/>
              </a:outerShdw>
            </a:effectLst>
          </p:spPr>
          <p:txBody>
            <a:bodyPr/>
            <a:lstStyle/>
            <a:p>
              <a:pPr algn="ctr">
                <a:defRPr/>
              </a:pPr>
              <a:r>
                <a:rPr lang="en-US" altLang="zh-CN" dirty="0">
                  <a:latin typeface="Times New Roman" panose="02020603050405020304" pitchFamily="18" charset="0"/>
                  <a:ea typeface="宋体" panose="02010600030101010101" pitchFamily="2" charset="-122"/>
                </a:rPr>
                <a:t>Enrollment</a:t>
              </a:r>
              <a:endParaRPr lang="en-US" altLang="zh-CN" dirty="0">
                <a:effectLst>
                  <a:outerShdw blurRad="38100" dist="38100" dir="2700000" algn="tl">
                    <a:srgbClr val="000000"/>
                  </a:outerShdw>
                </a:effectLst>
                <a:ea typeface="宋体" panose="02010600030101010101" pitchFamily="2" charset="-122"/>
              </a:endParaRPr>
            </a:p>
          </p:txBody>
        </p:sp>
        <p:sp>
          <p:nvSpPr>
            <p:cNvPr id="26" name="Oval 28"/>
            <p:cNvSpPr>
              <a:spLocks noChangeArrowheads="1"/>
            </p:cNvSpPr>
            <p:nvPr/>
          </p:nvSpPr>
          <p:spPr bwMode="auto">
            <a:xfrm>
              <a:off x="1948" y="3735"/>
              <a:ext cx="1203" cy="482"/>
            </a:xfrm>
            <a:prstGeom prst="ellipse">
              <a:avLst/>
            </a:prstGeom>
            <a:solidFill>
              <a:srgbClr val="FF99CC"/>
            </a:solidFill>
            <a:ln w="9525">
              <a:solidFill>
                <a:srgbClr val="FFFFFF"/>
              </a:solidFill>
              <a:round/>
            </a:ln>
            <a:effectLst>
              <a:outerShdw dist="35921" dir="2700000" algn="ctr" rotWithShape="0">
                <a:srgbClr val="808080"/>
              </a:outerShdw>
            </a:effectLst>
          </p:spPr>
          <p:txBody>
            <a:bodyPr lIns="0" rIns="0"/>
            <a:lstStyle/>
            <a:p>
              <a:pPr algn="ctr">
                <a:defRPr/>
              </a:pPr>
              <a:r>
                <a:rPr lang="en-US" altLang="zh-CN">
                  <a:latin typeface="Times New Roman" panose="02020603050405020304" pitchFamily="18" charset="0"/>
                  <a:ea typeface="宋体" panose="02010600030101010101" pitchFamily="2" charset="-122"/>
                </a:rPr>
                <a:t>Identification</a:t>
              </a:r>
              <a:endParaRPr lang="en-US" altLang="zh-CN">
                <a:effectLst>
                  <a:outerShdw blurRad="38100" dist="38100" dir="2700000" algn="tl">
                    <a:srgbClr val="000000"/>
                  </a:outerShdw>
                </a:effectLst>
                <a:ea typeface="宋体" panose="02010600030101010101" pitchFamily="2" charset="-122"/>
              </a:endParaRPr>
            </a:p>
          </p:txBody>
        </p:sp>
        <p:sp>
          <p:nvSpPr>
            <p:cNvPr id="27" name="Line 29"/>
            <p:cNvSpPr>
              <a:spLocks noChangeShapeType="1"/>
            </p:cNvSpPr>
            <p:nvPr/>
          </p:nvSpPr>
          <p:spPr bwMode="auto">
            <a:xfrm>
              <a:off x="4150" y="2432"/>
              <a:ext cx="0" cy="544"/>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6"/>
          <p:cNvSpPr>
            <a:spLocks noChangeArrowheads="1"/>
          </p:cNvSpPr>
          <p:nvPr/>
        </p:nvSpPr>
        <p:spPr bwMode="auto">
          <a:xfrm>
            <a:off x="1524000" y="1330325"/>
            <a:ext cx="8877300" cy="60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nSpc>
                <a:spcPct val="138000"/>
              </a:lnSpc>
              <a:spcBef>
                <a:spcPct val="50000"/>
              </a:spcBef>
            </a:pPr>
            <a:r>
              <a:rPr lang="en-US" altLang="zh-CN" sz="2400">
                <a:ea typeface="宋体" panose="02010600030101010101" pitchFamily="2" charset="-122"/>
              </a:rPr>
              <a:t>    </a:t>
            </a:r>
          </a:p>
        </p:txBody>
      </p:sp>
      <p:sp>
        <p:nvSpPr>
          <p:cNvPr id="3" name="标题 2"/>
          <p:cNvSpPr>
            <a:spLocks noGrp="1"/>
          </p:cNvSpPr>
          <p:nvPr>
            <p:ph type="title"/>
          </p:nvPr>
        </p:nvSpPr>
        <p:spPr/>
        <p:txBody>
          <a:bodyPr/>
          <a:lstStyle/>
          <a:p>
            <a:r>
              <a:rPr lang="en-US" altLang="zh-CN" dirty="0">
                <a:ea typeface="宋体" panose="02010600030101010101" pitchFamily="2" charset="-122"/>
              </a:rPr>
              <a:t>Biometric: Palmprint</a:t>
            </a:r>
            <a:endParaRPr lang="zh-CN" altLang="en-US" dirty="0"/>
          </a:p>
        </p:txBody>
      </p:sp>
      <p:sp>
        <p:nvSpPr>
          <p:cNvPr id="4" name="内容占位符 3"/>
          <p:cNvSpPr>
            <a:spLocks noGrp="1"/>
          </p:cNvSpPr>
          <p:nvPr>
            <p:ph idx="1"/>
          </p:nvPr>
        </p:nvSpPr>
        <p:spPr>
          <a:xfrm>
            <a:off x="618832" y="1408906"/>
            <a:ext cx="9359357" cy="4778375"/>
          </a:xfrm>
        </p:spPr>
        <p:txBody>
          <a:bodyPr>
            <a:noAutofit/>
          </a:bodyPr>
          <a:lstStyle/>
          <a:p>
            <a:pPr marL="0" indent="0" eaLnBrk="1" hangingPunct="1">
              <a:lnSpc>
                <a:spcPct val="150000"/>
              </a:lnSpc>
              <a:buClr>
                <a:srgbClr val="FF0000"/>
              </a:buClr>
              <a:buFont typeface="Wingdings" panose="05000000000000000000" pitchFamily="2" charset="2"/>
              <a:buNone/>
            </a:pPr>
            <a:r>
              <a:rPr lang="en-US" altLang="zh-CN" dirty="0">
                <a:ea typeface="PMingLiU" pitchFamily="18" charset="-120"/>
              </a:rPr>
              <a:t>Why Palmprint:</a:t>
            </a:r>
          </a:p>
          <a:p>
            <a:pPr marL="457200" indent="-457200" eaLnBrk="1" hangingPunct="1">
              <a:lnSpc>
                <a:spcPct val="150000"/>
              </a:lnSpc>
              <a:buClr>
                <a:srgbClr val="FF0000"/>
              </a:buClr>
              <a:buFont typeface="Wingdings" panose="05000000000000000000" pitchFamily="2" charset="2"/>
              <a:buChar char="p"/>
            </a:pPr>
            <a:r>
              <a:rPr lang="en-US" altLang="zh-TW" dirty="0">
                <a:ea typeface="PMingLiU" pitchFamily="18" charset="-120"/>
              </a:rPr>
              <a:t>Convenient &amp; comfortable</a:t>
            </a:r>
          </a:p>
          <a:p>
            <a:pPr marL="457200" indent="-457200" eaLnBrk="1" hangingPunct="1">
              <a:lnSpc>
                <a:spcPct val="150000"/>
              </a:lnSpc>
              <a:buClr>
                <a:srgbClr val="FF0000"/>
              </a:buClr>
              <a:buFont typeface="Wingdings" panose="05000000000000000000" pitchFamily="2" charset="2"/>
              <a:buChar char="p"/>
            </a:pPr>
            <a:r>
              <a:rPr lang="en-US" altLang="zh-TW" dirty="0">
                <a:ea typeface="PMingLiU" pitchFamily="18" charset="-120"/>
              </a:rPr>
              <a:t>Not easy to get hurt</a:t>
            </a:r>
          </a:p>
          <a:p>
            <a:pPr marL="457200" indent="-457200" eaLnBrk="1" hangingPunct="1">
              <a:lnSpc>
                <a:spcPct val="150000"/>
              </a:lnSpc>
              <a:buClr>
                <a:srgbClr val="FF0000"/>
              </a:buClr>
              <a:buFont typeface="Wingdings" panose="05000000000000000000" pitchFamily="2" charset="2"/>
              <a:buChar char="p"/>
            </a:pPr>
            <a:r>
              <a:rPr lang="en-US" altLang="zh-TW" dirty="0">
                <a:ea typeface="PMingLiU" pitchFamily="18" charset="-120"/>
              </a:rPr>
              <a:t>Stable for a long period of time</a:t>
            </a:r>
          </a:p>
          <a:p>
            <a:pPr marL="457200" indent="-457200" eaLnBrk="1" hangingPunct="1">
              <a:lnSpc>
                <a:spcPct val="150000"/>
              </a:lnSpc>
              <a:buClr>
                <a:srgbClr val="FF0000"/>
              </a:buClr>
              <a:buFont typeface="Wingdings" panose="05000000000000000000" pitchFamily="2" charset="2"/>
              <a:buChar char="p"/>
            </a:pPr>
            <a:r>
              <a:rPr lang="en-US" altLang="zh-TW" dirty="0">
                <a:ea typeface="PMingLiU" pitchFamily="18" charset="-120"/>
              </a:rPr>
              <a:t>High accuracy</a:t>
            </a:r>
          </a:p>
          <a:p>
            <a:pPr marL="457200" indent="-457200" eaLnBrk="1" hangingPunct="1">
              <a:lnSpc>
                <a:spcPct val="150000"/>
              </a:lnSpc>
              <a:buClr>
                <a:srgbClr val="FF0000"/>
              </a:buClr>
              <a:buFont typeface="Wingdings" panose="05000000000000000000" pitchFamily="2" charset="2"/>
              <a:buChar char="p"/>
            </a:pPr>
            <a:r>
              <a:rPr lang="en-US" altLang="zh-TW" dirty="0">
                <a:ea typeface="PMingLiU" pitchFamily="18" charset="-120"/>
              </a:rPr>
              <a:t>Palmprint tells more than fingerprint</a:t>
            </a:r>
          </a:p>
          <a:p>
            <a:pPr marL="457200" indent="-457200" eaLnBrk="1" hangingPunct="1">
              <a:lnSpc>
                <a:spcPct val="150000"/>
              </a:lnSpc>
              <a:buClr>
                <a:srgbClr val="FF0000"/>
              </a:buClr>
              <a:buFont typeface="Wingdings" panose="05000000000000000000" pitchFamily="2" charset="2"/>
              <a:buChar char="p"/>
            </a:pPr>
            <a:r>
              <a:rPr lang="en-US" altLang="zh-TW" dirty="0">
                <a:ea typeface="PMingLiU" pitchFamily="18" charset="-120"/>
              </a:rPr>
              <a:t>Complementary to other biometric systems</a:t>
            </a:r>
            <a:endParaRPr lang="en-US" altLang="zh-TW" dirty="0">
              <a:latin typeface="BauerBodni Blk BT"/>
              <a:ea typeface="PMingLiU" pitchFamily="18" charset="-120"/>
            </a:endParaRPr>
          </a:p>
        </p:txBody>
      </p:sp>
      <p:sp>
        <p:nvSpPr>
          <p:cNvPr id="2" name="灯片编号占位符 1"/>
          <p:cNvSpPr>
            <a:spLocks noGrp="1"/>
          </p:cNvSpPr>
          <p:nvPr>
            <p:ph type="sldNum" sz="quarter" idx="12"/>
          </p:nvPr>
        </p:nvSpPr>
        <p:spPr/>
        <p:txBody>
          <a:bodyPr/>
          <a:lstStyle/>
          <a:p>
            <a:fld id="{48F63A3B-78C7-47BE-AE5E-E10140E04643}" type="slidenum">
              <a:rPr lang="en-US" smtClean="0"/>
              <a:t>49</a:t>
            </a:fld>
            <a:endParaRPr lang="en-US"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normAutofit/>
          </a:bodyPr>
          <a:lstStyle/>
          <a:p>
            <a:r>
              <a:rPr lang="en-US" altLang="zh-CN" dirty="0">
                <a:ea typeface="宋体" panose="02010600030101010101" pitchFamily="2" charset="-122"/>
              </a:rPr>
              <a:t>Feature Space</a:t>
            </a:r>
            <a:endParaRPr lang="en-GB" altLang="zh-CN" dirty="0">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5</a:t>
            </a:fld>
            <a:endParaRPr lang="en-US" dirty="0"/>
          </a:p>
        </p:txBody>
      </p:sp>
      <p:sp>
        <p:nvSpPr>
          <p:cNvPr id="3" name="Rectangle 3"/>
          <p:cNvSpPr>
            <a:spLocks noGrp="1" noChangeArrowheads="1"/>
          </p:cNvSpPr>
          <p:nvPr>
            <p:ph idx="1"/>
          </p:nvPr>
        </p:nvSpPr>
        <p:spPr>
          <a:xfrm>
            <a:off x="552449" y="1438275"/>
            <a:ext cx="11317705" cy="5524500"/>
          </a:xfrm>
        </p:spPr>
        <p:txBody>
          <a:bodyPr>
            <a:normAutofit/>
          </a:bodyPr>
          <a:lstStyle/>
          <a:p>
            <a:pPr marL="361950" indent="-361950" algn="just" eaLnBrk="1" hangingPunct="1">
              <a:lnSpc>
                <a:spcPct val="150000"/>
              </a:lnSpc>
              <a:buClr>
                <a:srgbClr val="FF0000"/>
              </a:buClr>
              <a:buFont typeface="Wingdings" panose="05000000000000000000" pitchFamily="2" charset="2"/>
              <a:buChar char="p"/>
            </a:pPr>
            <a:r>
              <a:rPr lang="en-US" altLang="zh-CN" dirty="0">
                <a:ea typeface="宋体" panose="02010600030101010101" pitchFamily="2" charset="-122"/>
                <a:sym typeface="Symbol" panose="05050102010706020507" pitchFamily="18" charset="2"/>
              </a:rPr>
              <a:t>The set of all possible patterns forms the Feature vector.</a:t>
            </a:r>
          </a:p>
          <a:p>
            <a:pPr marL="361950" indent="-361950" algn="just" eaLnBrk="1" hangingPunct="1">
              <a:lnSpc>
                <a:spcPct val="150000"/>
              </a:lnSpc>
              <a:buClr>
                <a:srgbClr val="FF0000"/>
              </a:buClr>
              <a:buFont typeface="Wingdings" panose="05000000000000000000" pitchFamily="2" charset="2"/>
              <a:buChar char="p"/>
            </a:pPr>
            <a:r>
              <a:rPr lang="en-US" altLang="zh-CN" dirty="0">
                <a:ea typeface="宋体" panose="02010600030101010101" pitchFamily="2" charset="-122"/>
              </a:rPr>
              <a:t>Each feature vector is a point in the so-called feature space.</a:t>
            </a:r>
          </a:p>
          <a:p>
            <a:pPr marL="361950" indent="-361950" algn="just" eaLnBrk="1" hangingPunct="1">
              <a:lnSpc>
                <a:spcPct val="150000"/>
              </a:lnSpc>
              <a:buClr>
                <a:srgbClr val="FF0000"/>
              </a:buClr>
              <a:buFont typeface="Wingdings" panose="05000000000000000000" pitchFamily="2" charset="2"/>
              <a:buChar char="p"/>
            </a:pPr>
            <a:r>
              <a:rPr lang="en-US" altLang="zh-CN" dirty="0">
                <a:ea typeface="宋体" panose="02010600030101010101" pitchFamily="2" charset="-122"/>
              </a:rPr>
              <a:t>Similar objects yields similar measurement results (feature vectors). Nearby points in feature space correspond to similar objects.</a:t>
            </a:r>
          </a:p>
          <a:p>
            <a:pPr marL="361950" indent="-361950" algn="just" eaLnBrk="1" hangingPunct="1">
              <a:lnSpc>
                <a:spcPct val="150000"/>
              </a:lnSpc>
              <a:buClr>
                <a:srgbClr val="FF0000"/>
              </a:buClr>
              <a:buFont typeface="Wingdings" panose="05000000000000000000" pitchFamily="2" charset="2"/>
              <a:buChar char="p"/>
            </a:pPr>
            <a:r>
              <a:rPr lang="en-US" altLang="zh-CN" dirty="0">
                <a:ea typeface="宋体" panose="02010600030101010101" pitchFamily="2" charset="-122"/>
              </a:rPr>
              <a:t>Distance in feature space is related to similarity.</a:t>
            </a:r>
          </a:p>
          <a:p>
            <a:pPr marL="361950" indent="-361950" algn="just" eaLnBrk="1" hangingPunct="1">
              <a:lnSpc>
                <a:spcPct val="150000"/>
              </a:lnSpc>
              <a:buClr>
                <a:srgbClr val="FF0000"/>
              </a:buClr>
              <a:buFont typeface="Wingdings" panose="05000000000000000000" pitchFamily="2" charset="2"/>
              <a:buChar char="p"/>
            </a:pPr>
            <a:r>
              <a:rPr lang="en-US" altLang="zh-CN" dirty="0">
                <a:ea typeface="宋体" panose="02010600030101010101" pitchFamily="2" charset="-122"/>
              </a:rPr>
              <a:t>Points that belong to the same class form a cloud in feature space.</a:t>
            </a:r>
            <a:endParaRPr lang="zh-CN" altLang="en-US" dirty="0">
              <a:ea typeface="宋体"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ea typeface="宋体" panose="02010600030101010101" pitchFamily="2" charset="-122"/>
              </a:rPr>
              <a:t>Palmprint Acquisition</a:t>
            </a:r>
            <a:endParaRPr lang="zh-CN" altLang="en-US" dirty="0"/>
          </a:p>
        </p:txBody>
      </p:sp>
      <p:sp>
        <p:nvSpPr>
          <p:cNvPr id="2" name="灯片编号占位符 1"/>
          <p:cNvSpPr>
            <a:spLocks noGrp="1"/>
          </p:cNvSpPr>
          <p:nvPr>
            <p:ph type="sldNum" sz="quarter" idx="12"/>
          </p:nvPr>
        </p:nvSpPr>
        <p:spPr/>
        <p:txBody>
          <a:bodyPr/>
          <a:lstStyle/>
          <a:p>
            <a:fld id="{48F63A3B-78C7-47BE-AE5E-E10140E04643}" type="slidenum">
              <a:rPr lang="en-US" smtClean="0"/>
              <a:t>50</a:t>
            </a:fld>
            <a:endParaRPr lang="en-US" dirty="0"/>
          </a:p>
        </p:txBody>
      </p:sp>
      <p:pic>
        <p:nvPicPr>
          <p:cNvPr id="4" name="Picture 4" descr="palm_image"/>
          <p:cNvPicPr>
            <a:picLocks noChangeAspect="1" noChangeArrowheads="1"/>
          </p:cNvPicPr>
          <p:nvPr/>
        </p:nvPicPr>
        <p:blipFill>
          <a:blip r:embed="rId2">
            <a:extLst>
              <a:ext uri="{28A0092B-C50C-407E-A947-70E740481C1C}">
                <a14:useLocalDpi xmlns:a14="http://schemas.microsoft.com/office/drawing/2010/main" val="0"/>
              </a:ext>
            </a:extLst>
          </a:blip>
          <a:srcRect l="6456"/>
          <a:stretch>
            <a:fillRect/>
          </a:stretch>
        </p:blipFill>
        <p:spPr>
          <a:xfrm>
            <a:off x="4227178" y="1743075"/>
            <a:ext cx="6157912" cy="4613275"/>
          </a:xfrm>
          <a:prstGeom prst="rect">
            <a:avLst/>
          </a:prstGeom>
        </p:spPr>
      </p:pic>
      <p:sp>
        <p:nvSpPr>
          <p:cNvPr id="5" name="Rectangle 5"/>
          <p:cNvSpPr>
            <a:spLocks noChangeArrowheads="1"/>
          </p:cNvSpPr>
          <p:nvPr/>
        </p:nvSpPr>
        <p:spPr bwMode="auto">
          <a:xfrm>
            <a:off x="7025940" y="3089275"/>
            <a:ext cx="1098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pPr algn="ctr"/>
            <a:r>
              <a:rPr lang="zh-CN" altLang="en-US" sz="1000">
                <a:latin typeface="Times New Roman" panose="02020603050405020304" pitchFamily="18" charset="0"/>
                <a:ea typeface="宋体" panose="02010600030101010101" pitchFamily="2" charset="-122"/>
              </a:rPr>
              <a:t>	</a:t>
            </a:r>
            <a:endParaRPr lang="zh-CN" altLang="en-US">
              <a:ea typeface="宋体" panose="02010600030101010101" pitchFamily="2" charset="-122"/>
            </a:endParaRPr>
          </a:p>
        </p:txBody>
      </p:sp>
      <p:grpSp>
        <p:nvGrpSpPr>
          <p:cNvPr id="6" name="Group 6"/>
          <p:cNvGrpSpPr/>
          <p:nvPr/>
        </p:nvGrpSpPr>
        <p:grpSpPr bwMode="auto">
          <a:xfrm>
            <a:off x="4179553" y="1562100"/>
            <a:ext cx="6408737" cy="4819650"/>
            <a:chOff x="1655" y="1162"/>
            <a:chExt cx="4037" cy="3036"/>
          </a:xfrm>
        </p:grpSpPr>
        <p:pic>
          <p:nvPicPr>
            <p:cNvPr id="7" name="Picture 7" descr="law_chi_wai_S_R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 y="1162"/>
              <a:ext cx="1973" cy="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lau_ka_ki_larry_S_R_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 y="2672"/>
              <a:ext cx="2064" cy="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kwok_kwun_fung_F_R_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5" y="1167"/>
              <a:ext cx="2064" cy="1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han_chi_sing_F_R_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 y="2672"/>
              <a:ext cx="2041" cy="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Picture 12" descr="syste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3665" y="2805112"/>
            <a:ext cx="2455863" cy="27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eaLnBrk="0" hangingPunct="0"/>
            <a:r>
              <a:rPr lang="en-US" altLang="zh-TW" sz="2800" dirty="0">
                <a:ea typeface="PMingLiU" pitchFamily="18" charset="-120"/>
              </a:rPr>
              <a:t>Potential Palmprint Features</a:t>
            </a:r>
            <a:endParaRPr lang="zh-CN" altLang="en-US" sz="2800" dirty="0">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51</a:t>
            </a:fld>
            <a:endParaRPr lang="en-US" dirty="0"/>
          </a:p>
        </p:txBody>
      </p:sp>
      <p:graphicFrame>
        <p:nvGraphicFramePr>
          <p:cNvPr id="4" name="Object 4"/>
          <p:cNvGraphicFramePr>
            <a:graphicFrameLocks noGrp="1" noChangeAspect="1"/>
          </p:cNvGraphicFramePr>
          <p:nvPr>
            <p:ph sz="half" idx="1"/>
          </p:nvPr>
        </p:nvGraphicFramePr>
        <p:xfrm>
          <a:off x="814089" y="4149435"/>
          <a:ext cx="2540000" cy="2063750"/>
        </p:xfrm>
        <a:graphic>
          <a:graphicData uri="http://schemas.openxmlformats.org/presentationml/2006/ole">
            <mc:AlternateContent xmlns:mc="http://schemas.openxmlformats.org/markup-compatibility/2006">
              <mc:Choice xmlns:v="urn:schemas-microsoft-com:vml" Requires="v">
                <p:oleObj spid="_x0000_s6238" r:id="rId4" imgW="1353185" imgH="1010285" progId="Word.Document.8">
                  <p:embed/>
                </p:oleObj>
              </mc:Choice>
              <mc:Fallback>
                <p:oleObj r:id="rId4" imgW="1353185" imgH="1010285" progId="Word.Document.8">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089" y="4149435"/>
                        <a:ext cx="2540000" cy="206375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5" name="Picture 5"/>
          <p:cNvPicPr>
            <a:picLocks noChangeAspect="1" noChangeArrowheads="1"/>
          </p:cNvPicPr>
          <p:nvPr/>
        </p:nvPicPr>
        <p:blipFill>
          <a:blip r:embed="rId6">
            <a:extLst>
              <a:ext uri="{28A0092B-C50C-407E-A947-70E740481C1C}">
                <a14:useLocalDpi xmlns:a14="http://schemas.microsoft.com/office/drawing/2010/main" val="0"/>
              </a:ext>
            </a:extLst>
          </a:blip>
          <a:srcRect t="5159" b="20537"/>
          <a:stretch>
            <a:fillRect/>
          </a:stretch>
        </p:blipFill>
        <p:spPr>
          <a:xfrm>
            <a:off x="8790286" y="1288760"/>
            <a:ext cx="2555875" cy="2592387"/>
          </a:xfrm>
          <a:prstGeom prst="rect">
            <a:avLst/>
          </a:prstGeom>
        </p:spPr>
      </p:pic>
      <p:sp>
        <p:nvSpPr>
          <p:cNvPr id="6" name="Text Box 6"/>
          <p:cNvSpPr txBox="1">
            <a:spLocks noChangeArrowheads="1"/>
          </p:cNvSpPr>
          <p:nvPr/>
        </p:nvSpPr>
        <p:spPr bwMode="auto">
          <a:xfrm>
            <a:off x="782339" y="6240172"/>
            <a:ext cx="2590800" cy="646331"/>
          </a:xfrm>
          <a:prstGeom prst="rect">
            <a:avLst/>
          </a:prstGeom>
          <a:noFill/>
          <a:ln w="9525">
            <a:noFill/>
            <a:miter lim="800000"/>
          </a:ln>
          <a:effec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defRPr/>
            </a:pPr>
            <a:r>
              <a:rPr lang="en-US" altLang="zh-CN" sz="1800" dirty="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Singular/Minutiae Points</a:t>
            </a:r>
            <a:endParaRPr lang="en-US" altLang="zh-TW" sz="1800" dirty="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 name="Rectangle 7"/>
          <p:cNvSpPr>
            <a:spLocks noChangeArrowheads="1"/>
          </p:cNvSpPr>
          <p:nvPr/>
        </p:nvSpPr>
        <p:spPr bwMode="auto">
          <a:xfrm>
            <a:off x="4578565" y="1370437"/>
            <a:ext cx="2916238" cy="2520950"/>
          </a:xfrm>
          <a:prstGeom prst="rect">
            <a:avLst/>
          </a:prstGeom>
          <a:noFill/>
          <a:ln w="12700">
            <a:noFill/>
            <a:miter lim="800000"/>
          </a:ln>
          <a:effectLst/>
        </p:spPr>
        <p:txBody>
          <a:bodyPr/>
          <a:lstStyle>
            <a:lvl1pPr marL="342900" indent="-342900">
              <a:buFont typeface="Arial" panose="020B0604020202020204" pitchFamily="34" charset="0"/>
              <a:defRPr>
                <a:solidFill>
                  <a:schemeClr val="tx1"/>
                </a:solidFill>
                <a:latin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20000"/>
              </a:spcBef>
              <a:buFont typeface="Wingdings" panose="05000000000000000000" pitchFamily="2" charset="2"/>
              <a:buChar char="n"/>
              <a:defRPr/>
            </a:pPr>
            <a:r>
              <a:rPr kumimoji="1" lang="en-US" altLang="zh-CN" dirty="0">
                <a:solidFill>
                  <a:srgbClr val="2C05A9"/>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Symbol" panose="05050102010706020507" pitchFamily="18" charset="2"/>
              </a:rPr>
              <a:t>Geometry features</a:t>
            </a:r>
          </a:p>
          <a:p>
            <a:pPr lvl="1">
              <a:spcBef>
                <a:spcPct val="20000"/>
              </a:spcBef>
              <a:buFont typeface="Symbol" panose="05050102010706020507" pitchFamily="18" charset="2"/>
              <a:buChar char="·"/>
              <a:defRPr/>
            </a:pPr>
            <a:r>
              <a:rPr kumimoji="1" lang="en-US" altLang="zh-CN" dirty="0">
                <a:latin typeface="微软雅黑" panose="020B0503020204020204" pitchFamily="34" charset="-122"/>
                <a:ea typeface="微软雅黑" panose="020B0503020204020204" pitchFamily="34" charset="-122"/>
                <a:sym typeface="Symbol" panose="05050102010706020507" pitchFamily="18" charset="2"/>
              </a:rPr>
              <a:t>Finger width</a:t>
            </a:r>
          </a:p>
          <a:p>
            <a:pPr lvl="1">
              <a:spcBef>
                <a:spcPct val="20000"/>
              </a:spcBef>
              <a:buFont typeface="Symbol" panose="05050102010706020507" pitchFamily="18" charset="2"/>
              <a:buChar char="·"/>
              <a:defRPr/>
            </a:pPr>
            <a:r>
              <a:rPr kumimoji="1" lang="en-US" altLang="zh-TW" dirty="0">
                <a:latin typeface="微软雅黑" panose="020B0503020204020204" pitchFamily="34" charset="-122"/>
                <a:ea typeface="微软雅黑" panose="020B0503020204020204" pitchFamily="34" charset="-122"/>
              </a:rPr>
              <a:t>Length, width, </a:t>
            </a:r>
            <a:r>
              <a:rPr kumimoji="1" lang="en-US" altLang="zh-CN" dirty="0">
                <a:latin typeface="微软雅黑" panose="020B0503020204020204" pitchFamily="34" charset="-122"/>
                <a:ea typeface="微软雅黑" panose="020B0503020204020204" pitchFamily="34" charset="-122"/>
              </a:rPr>
              <a:t>                       </a:t>
            </a:r>
            <a:r>
              <a:rPr kumimoji="1" lang="en-US" altLang="zh-TW" dirty="0">
                <a:latin typeface="微软雅黑" panose="020B0503020204020204" pitchFamily="34" charset="-122"/>
                <a:ea typeface="微软雅黑" panose="020B0503020204020204" pitchFamily="34" charset="-122"/>
              </a:rPr>
              <a:t>thickness and </a:t>
            </a:r>
            <a:r>
              <a:rPr kumimoji="1" lang="en-US" altLang="zh-CN" dirty="0">
                <a:latin typeface="微软雅黑" panose="020B0503020204020204" pitchFamily="34" charset="-122"/>
                <a:ea typeface="微软雅黑" panose="020B0503020204020204" pitchFamily="34" charset="-122"/>
              </a:rPr>
              <a:t>                </a:t>
            </a:r>
            <a:r>
              <a:rPr kumimoji="1" lang="en-US" altLang="zh-TW" dirty="0">
                <a:latin typeface="微软雅黑" panose="020B0503020204020204" pitchFamily="34" charset="-122"/>
                <a:ea typeface="微软雅黑" panose="020B0503020204020204" pitchFamily="34" charset="-122"/>
              </a:rPr>
              <a:t>area of a palm</a:t>
            </a:r>
            <a:endParaRPr kumimoji="1" lang="en-US" altLang="zh-CN" dirty="0">
              <a:latin typeface="微软雅黑" panose="020B0503020204020204" pitchFamily="34" charset="-122"/>
              <a:ea typeface="微软雅黑" panose="020B0503020204020204" pitchFamily="34" charset="-122"/>
              <a:sym typeface="Symbol" panose="05050102010706020507" pitchFamily="18" charset="2"/>
            </a:endParaRPr>
          </a:p>
          <a:p>
            <a:pPr>
              <a:spcBef>
                <a:spcPct val="20000"/>
              </a:spcBef>
              <a:buFont typeface="Wingdings" panose="05000000000000000000" pitchFamily="2" charset="2"/>
              <a:buChar char="n"/>
              <a:defRPr/>
            </a:pPr>
            <a:r>
              <a:rPr kumimoji="1" lang="en-US" altLang="zh-CN" dirty="0">
                <a:solidFill>
                  <a:srgbClr val="2C05A9"/>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Symbol" panose="05050102010706020507" pitchFamily="18" charset="2"/>
              </a:rPr>
              <a:t>Texture features</a:t>
            </a:r>
            <a:endParaRPr kumimoji="1" lang="en-US" altLang="zh-CN" dirty="0">
              <a:solidFill>
                <a:srgbClr val="2C05A9"/>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 name="Text Box 8"/>
          <p:cNvSpPr txBox="1">
            <a:spLocks noChangeArrowheads="1"/>
          </p:cNvSpPr>
          <p:nvPr/>
        </p:nvSpPr>
        <p:spPr bwMode="auto">
          <a:xfrm>
            <a:off x="871239" y="3731922"/>
            <a:ext cx="2590800" cy="369332"/>
          </a:xfrm>
          <a:prstGeom prst="rect">
            <a:avLst/>
          </a:prstGeom>
          <a:noFill/>
          <a:ln w="9525">
            <a:noFill/>
            <a:miter lim="800000"/>
          </a:ln>
          <a:effectLst/>
        </p:spPr>
        <p:txBody>
          <a:bodyPr>
            <a:spAutoFit/>
          </a:bodyPr>
          <a:lstStyle/>
          <a:p>
            <a:pPr>
              <a:spcBef>
                <a:spcPct val="50000"/>
              </a:spcBef>
              <a:buFont typeface="Arial" panose="020B0604020202020204" pitchFamily="34" charset="0"/>
              <a:buNone/>
              <a:defRPr/>
            </a:pPr>
            <a:r>
              <a:rPr lang="en-US" altLang="zh-TW" dirty="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Geometry Feature</a:t>
            </a:r>
          </a:p>
        </p:txBody>
      </p:sp>
      <p:pic>
        <p:nvPicPr>
          <p:cNvPr id="9" name="Picture 9" descr="OriginalFuzz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8790286" y="4276435"/>
            <a:ext cx="2555875" cy="2339975"/>
          </a:xfrm>
          <a:prstGeom prst="rect">
            <a:avLst/>
          </a:prstGeom>
        </p:spPr>
      </p:pic>
      <p:sp>
        <p:nvSpPr>
          <p:cNvPr id="10" name="Text Box 10"/>
          <p:cNvSpPr txBox="1">
            <a:spLocks noChangeArrowheads="1"/>
          </p:cNvSpPr>
          <p:nvPr/>
        </p:nvSpPr>
        <p:spPr bwMode="auto">
          <a:xfrm>
            <a:off x="8682336" y="3808122"/>
            <a:ext cx="2916237" cy="369332"/>
          </a:xfrm>
          <a:prstGeom prst="rect">
            <a:avLst/>
          </a:prstGeom>
          <a:noFill/>
          <a:ln w="9525">
            <a:noFill/>
            <a:miter lim="800000"/>
          </a:ln>
          <a:effectLst/>
        </p:spPr>
        <p:txBody>
          <a:bodyPr>
            <a:spAutoFit/>
          </a:bodyPr>
          <a:lstStyle/>
          <a:p>
            <a:pPr>
              <a:spcBef>
                <a:spcPct val="50000"/>
              </a:spcBef>
              <a:buFont typeface="Arial" panose="020B0604020202020204" pitchFamily="34" charset="0"/>
              <a:buNone/>
              <a:defRPr/>
            </a:pPr>
            <a:r>
              <a:rPr lang="en-US" altLang="zh-TW" dirty="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Texture/Line Features</a:t>
            </a:r>
          </a:p>
        </p:txBody>
      </p:sp>
      <p:sp>
        <p:nvSpPr>
          <p:cNvPr id="11" name="Rectangle 11"/>
          <p:cNvSpPr>
            <a:spLocks noChangeArrowheads="1"/>
          </p:cNvSpPr>
          <p:nvPr/>
        </p:nvSpPr>
        <p:spPr bwMode="auto">
          <a:xfrm>
            <a:off x="4578565" y="4051932"/>
            <a:ext cx="2916238" cy="2520950"/>
          </a:xfrm>
          <a:prstGeom prst="rect">
            <a:avLst/>
          </a:prstGeom>
          <a:noFill/>
          <a:ln w="12700">
            <a:noFill/>
            <a:miter lim="800000"/>
          </a:ln>
          <a:effectLst/>
        </p:spPr>
        <p:txBody>
          <a:bodyPr/>
          <a:lstStyle>
            <a:lvl1pPr marL="342900" indent="-342900">
              <a:buFont typeface="Arial" panose="020B0604020202020204" pitchFamily="34" charset="0"/>
              <a:defRPr>
                <a:solidFill>
                  <a:schemeClr val="tx1"/>
                </a:solidFill>
                <a:latin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20000"/>
              </a:spcBef>
              <a:buFont typeface="Wingdings" panose="05000000000000000000" pitchFamily="2" charset="2"/>
              <a:buChar char="n"/>
              <a:defRPr/>
            </a:pPr>
            <a:r>
              <a:rPr kumimoji="1" lang="en-US" altLang="zh-CN" dirty="0">
                <a:solidFill>
                  <a:srgbClr val="2C05A9"/>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Symbol" panose="05050102010706020507" pitchFamily="18" charset="2"/>
              </a:rPr>
              <a:t>Line Features</a:t>
            </a:r>
          </a:p>
          <a:p>
            <a:pPr lvl="1">
              <a:spcBef>
                <a:spcPct val="20000"/>
              </a:spcBef>
              <a:buFont typeface="Symbol" panose="05050102010706020507" pitchFamily="18" charset="2"/>
              <a:buChar char="·"/>
              <a:defRPr/>
            </a:pPr>
            <a:r>
              <a:rPr kumimoji="1" lang="en-US" altLang="zh-CN" dirty="0">
                <a:latin typeface="微软雅黑" panose="020B0503020204020204" pitchFamily="34" charset="-122"/>
                <a:ea typeface="微软雅黑" panose="020B0503020204020204" pitchFamily="34" charset="-122"/>
                <a:sym typeface="Symbol" panose="05050102010706020507" pitchFamily="18" charset="2"/>
              </a:rPr>
              <a:t>Principal lines</a:t>
            </a:r>
          </a:p>
          <a:p>
            <a:pPr lvl="1">
              <a:spcBef>
                <a:spcPct val="20000"/>
              </a:spcBef>
              <a:buFont typeface="Symbol" panose="05050102010706020507" pitchFamily="18" charset="2"/>
              <a:buChar char="·"/>
              <a:defRPr/>
            </a:pPr>
            <a:r>
              <a:rPr kumimoji="1" lang="en-US" altLang="zh-CN" dirty="0">
                <a:latin typeface="微软雅黑" panose="020B0503020204020204" pitchFamily="34" charset="-122"/>
                <a:ea typeface="微软雅黑" panose="020B0503020204020204" pitchFamily="34" charset="-122"/>
                <a:sym typeface="Symbol" panose="05050102010706020507" pitchFamily="18" charset="2"/>
              </a:rPr>
              <a:t>Wrinkles </a:t>
            </a:r>
          </a:p>
          <a:p>
            <a:pPr>
              <a:spcBef>
                <a:spcPct val="20000"/>
              </a:spcBef>
              <a:buFont typeface="Wingdings" panose="05000000000000000000" pitchFamily="2" charset="2"/>
              <a:buChar char="n"/>
              <a:defRPr/>
            </a:pPr>
            <a:r>
              <a:rPr kumimoji="1" lang="en-US" altLang="zh-CN" dirty="0">
                <a:solidFill>
                  <a:srgbClr val="2C05A9"/>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Symbol" panose="05050102010706020507" pitchFamily="18" charset="2"/>
              </a:rPr>
              <a:t>Point Features</a:t>
            </a:r>
          </a:p>
          <a:p>
            <a:pPr lvl="1">
              <a:spcBef>
                <a:spcPct val="20000"/>
              </a:spcBef>
              <a:buFont typeface="Symbol" panose="05050102010706020507" pitchFamily="18" charset="2"/>
              <a:buChar char="·"/>
              <a:defRPr/>
            </a:pPr>
            <a:r>
              <a:rPr kumimoji="1" lang="en-US" altLang="zh-CN" dirty="0">
                <a:latin typeface="微软雅黑" panose="020B0503020204020204" pitchFamily="34" charset="-122"/>
                <a:ea typeface="微软雅黑" panose="020B0503020204020204" pitchFamily="34" charset="-122"/>
                <a:sym typeface="Symbol" panose="05050102010706020507" pitchFamily="18" charset="2"/>
              </a:rPr>
              <a:t>Minutiae point</a:t>
            </a:r>
          </a:p>
          <a:p>
            <a:pPr lvl="1">
              <a:spcBef>
                <a:spcPct val="20000"/>
              </a:spcBef>
              <a:buFont typeface="Symbol" panose="05050102010706020507" pitchFamily="18" charset="2"/>
              <a:buChar char="·"/>
              <a:defRPr/>
            </a:pPr>
            <a:r>
              <a:rPr kumimoji="1" lang="en-US" altLang="zh-CN" dirty="0">
                <a:latin typeface="微软雅黑" panose="020B0503020204020204" pitchFamily="34" charset="-122"/>
                <a:ea typeface="微软雅黑" panose="020B0503020204020204" pitchFamily="34" charset="-122"/>
                <a:sym typeface="Symbol" panose="05050102010706020507" pitchFamily="18" charset="2"/>
              </a:rPr>
              <a:t>Delta point</a:t>
            </a:r>
          </a:p>
          <a:p>
            <a:pPr lvl="1">
              <a:spcBef>
                <a:spcPct val="20000"/>
              </a:spcBef>
              <a:buFont typeface="Symbol" panose="05050102010706020507" pitchFamily="18" charset="2"/>
              <a:buChar char="·"/>
              <a:defRPr/>
            </a:pPr>
            <a:r>
              <a:rPr kumimoji="1" lang="en-US" altLang="zh-CN" dirty="0">
                <a:latin typeface="微软雅黑" panose="020B0503020204020204" pitchFamily="34" charset="-122"/>
                <a:ea typeface="微软雅黑" panose="020B0503020204020204" pitchFamily="34" charset="-122"/>
                <a:sym typeface="Symbol" panose="05050102010706020507" pitchFamily="18" charset="2"/>
              </a:rPr>
              <a:t>Datum point</a:t>
            </a:r>
            <a:endParaRPr kumimoji="1" lang="en-US" altLang="zh-CN" dirty="0">
              <a:solidFill>
                <a:srgbClr val="2C05A9"/>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pic>
        <p:nvPicPr>
          <p:cNvPr id="12"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839" y="1141122"/>
            <a:ext cx="2540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2800" dirty="0">
                <a:ea typeface="宋体" panose="02010600030101010101" pitchFamily="2" charset="-122"/>
              </a:rPr>
              <a:t>Palmprint Preprocessing</a:t>
            </a:r>
          </a:p>
        </p:txBody>
      </p:sp>
      <p:sp>
        <p:nvSpPr>
          <p:cNvPr id="2" name="灯片编号占位符 1"/>
          <p:cNvSpPr>
            <a:spLocks noGrp="1"/>
          </p:cNvSpPr>
          <p:nvPr>
            <p:ph type="sldNum" sz="quarter" idx="12"/>
          </p:nvPr>
        </p:nvSpPr>
        <p:spPr/>
        <p:txBody>
          <a:bodyPr/>
          <a:lstStyle/>
          <a:p>
            <a:fld id="{48F63A3B-78C7-47BE-AE5E-E10140E04643}" type="slidenum">
              <a:rPr lang="en-US" smtClean="0"/>
              <a:t>52</a:t>
            </a:fld>
            <a:endParaRPr lang="en-US" dirty="0"/>
          </a:p>
        </p:txBody>
      </p:sp>
      <p:pic>
        <p:nvPicPr>
          <p:cNvPr id="4"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846" y="2029138"/>
            <a:ext cx="2124075"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descr="bl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391" y="2028206"/>
            <a:ext cx="211137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descr="ed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3236" y="2042728"/>
            <a:ext cx="211137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descr="EditBounda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846" y="4253208"/>
            <a:ext cx="2170113"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6" descr="coordin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1391" y="4253207"/>
            <a:ext cx="2157413"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3236" y="4253206"/>
            <a:ext cx="2146300"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p:cNvSpPr txBox="1">
            <a:spLocks noChangeArrowheads="1"/>
          </p:cNvSpPr>
          <p:nvPr/>
        </p:nvSpPr>
        <p:spPr bwMode="auto">
          <a:xfrm>
            <a:off x="1099127" y="3692838"/>
            <a:ext cx="102523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fontAlgn="ctr" hangingPunct="0"/>
            <a:r>
              <a:rPr lang="en-US" altLang="zh-CN" dirty="0">
                <a:latin typeface="微软雅黑" panose="020B0503020204020204" pitchFamily="34" charset="-122"/>
                <a:ea typeface="微软雅黑" panose="020B0503020204020204" pitchFamily="34" charset="-122"/>
              </a:rPr>
              <a:t>(a) Original image                       (b) Binary &amp; filter image                  (c) Boundary Tracking</a:t>
            </a:r>
          </a:p>
        </p:txBody>
      </p:sp>
      <p:sp>
        <p:nvSpPr>
          <p:cNvPr id="11" name="Text Box 19"/>
          <p:cNvSpPr txBox="1">
            <a:spLocks noChangeArrowheads="1"/>
          </p:cNvSpPr>
          <p:nvPr/>
        </p:nvSpPr>
        <p:spPr bwMode="auto">
          <a:xfrm>
            <a:off x="1099126" y="6041271"/>
            <a:ext cx="102523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fontAlgn="ctr" hangingPunct="0"/>
            <a:r>
              <a:rPr lang="en-US" altLang="zh-CN" dirty="0">
                <a:latin typeface="微软雅黑" panose="020B0503020204020204" pitchFamily="34" charset="-122"/>
                <a:ea typeface="微软雅黑" panose="020B0503020204020204" pitchFamily="34" charset="-122"/>
              </a:rPr>
              <a:t>(d) Key points detecting        (e) Setup the coordinate system            (f) Extract sub image</a:t>
            </a:r>
          </a:p>
        </p:txBody>
      </p:sp>
      <p:sp>
        <p:nvSpPr>
          <p:cNvPr id="12" name="Text Box 21"/>
          <p:cNvSpPr txBox="1">
            <a:spLocks noChangeArrowheads="1"/>
          </p:cNvSpPr>
          <p:nvPr/>
        </p:nvSpPr>
        <p:spPr bwMode="auto">
          <a:xfrm>
            <a:off x="569913" y="1314450"/>
            <a:ext cx="57236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sz="2400" dirty="0">
                <a:latin typeface="微软雅黑" panose="020B0503020204020204" pitchFamily="34" charset="-122"/>
                <a:ea typeface="微软雅黑" panose="020B0503020204020204" pitchFamily="34" charset="-122"/>
              </a:rPr>
              <a:t>Palmprint location and segmentation:</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29"/>
          <p:cNvSpPr>
            <a:spLocks noGrp="1"/>
          </p:cNvSpPr>
          <p:nvPr>
            <p:ph type="title"/>
          </p:nvPr>
        </p:nvSpPr>
        <p:spPr/>
        <p:txBody>
          <a:bodyPr/>
          <a:lstStyle/>
          <a:p>
            <a:r>
              <a:rPr lang="en-US" altLang="zh-CN" sz="2800" dirty="0">
                <a:ea typeface="宋体" panose="02010600030101010101" pitchFamily="2" charset="-122"/>
              </a:rPr>
              <a:t>Palmprint Preprocessing</a:t>
            </a:r>
          </a:p>
        </p:txBody>
      </p:sp>
      <p:sp>
        <p:nvSpPr>
          <p:cNvPr id="2" name="灯片编号占位符 1"/>
          <p:cNvSpPr>
            <a:spLocks noGrp="1"/>
          </p:cNvSpPr>
          <p:nvPr>
            <p:ph type="sldNum" sz="quarter" idx="12"/>
          </p:nvPr>
        </p:nvSpPr>
        <p:spPr/>
        <p:txBody>
          <a:bodyPr/>
          <a:lstStyle/>
          <a:p>
            <a:fld id="{48F63A3B-78C7-47BE-AE5E-E10140E04643}" type="slidenum">
              <a:rPr lang="en-US" smtClean="0"/>
              <a:t>53</a:t>
            </a:fld>
            <a:endParaRPr lang="en-US" dirty="0"/>
          </a:p>
        </p:txBody>
      </p:sp>
      <p:sp>
        <p:nvSpPr>
          <p:cNvPr id="3" name="Text Box 2"/>
          <p:cNvSpPr txBox="1">
            <a:spLocks noChangeArrowheads="1"/>
          </p:cNvSpPr>
          <p:nvPr/>
        </p:nvSpPr>
        <p:spPr bwMode="auto">
          <a:xfrm>
            <a:off x="6640508" y="1302503"/>
            <a:ext cx="4572000" cy="2227262"/>
          </a:xfrm>
          <a:prstGeom prst="rect">
            <a:avLst/>
          </a:prstGeom>
          <a:noFill/>
          <a:ln w="9525">
            <a:noFill/>
            <a:miter lim="800000"/>
          </a:ln>
          <a:effectLst/>
        </p:spPr>
        <p:txBody>
          <a:bodyPr>
            <a:spAutoFit/>
          </a:bodyPr>
          <a:lstStyle/>
          <a:p>
            <a:pPr lvl="2" fontAlgn="t">
              <a:defRPr/>
            </a:pPr>
            <a:r>
              <a:rPr lang="en-GB" altLang="zh-CN" sz="2800" i="1" dirty="0">
                <a:solidFill>
                  <a:srgbClr val="FF00FF"/>
                </a:solidFill>
                <a:effectLst>
                  <a:outerShdw blurRad="38100" dist="38100" dir="2700000" algn="tl">
                    <a:srgbClr val="C0C0C0"/>
                  </a:outerShdw>
                </a:effectLst>
                <a:latin typeface="Times New Roman" panose="02020603050405020304" pitchFamily="18" charset="0"/>
                <a:ea typeface="宋体" panose="02010600030101010101" pitchFamily="2" charset="-122"/>
              </a:rPr>
              <a:t>Localization :</a:t>
            </a:r>
            <a:endParaRPr lang="en-GB" altLang="zh-CN" sz="2800" dirty="0">
              <a:latin typeface="Times New Roman" panose="02020603050405020304" pitchFamily="18" charset="0"/>
              <a:ea typeface="宋体" panose="02010600030101010101" pitchFamily="2" charset="-122"/>
            </a:endParaRPr>
          </a:p>
          <a:p>
            <a:pPr lvl="2" fontAlgn="t">
              <a:defRPr/>
            </a:pPr>
            <a:r>
              <a:rPr lang="en-GB" altLang="zh-CN" sz="2800" dirty="0">
                <a:latin typeface="Times New Roman" panose="02020603050405020304" pitchFamily="18" charset="0"/>
                <a:ea typeface="宋体" panose="02010600030101010101" pitchFamily="2" charset="-122"/>
              </a:rPr>
              <a:t>    Three key points</a:t>
            </a:r>
          </a:p>
          <a:p>
            <a:pPr lvl="2" fontAlgn="t">
              <a:defRPr/>
            </a:pPr>
            <a:r>
              <a:rPr lang="en-GB" altLang="zh-CN" sz="2800" dirty="0">
                <a:latin typeface="Times New Roman" panose="02020603050405020304" pitchFamily="18" charset="0"/>
                <a:ea typeface="宋体" panose="02010600030101010101" pitchFamily="2" charset="-122"/>
              </a:rPr>
              <a:t>    X-Y coordinate</a:t>
            </a:r>
          </a:p>
          <a:p>
            <a:pPr lvl="2" fontAlgn="t">
              <a:defRPr/>
            </a:pPr>
            <a:r>
              <a:rPr lang="en-GB" altLang="zh-CN" sz="2800" i="1" dirty="0">
                <a:solidFill>
                  <a:srgbClr val="FF00FF"/>
                </a:solidFill>
                <a:effectLst>
                  <a:outerShdw blurRad="38100" dist="38100" dir="2700000" algn="tl">
                    <a:srgbClr val="C0C0C0"/>
                  </a:outerShdw>
                </a:effectLst>
                <a:latin typeface="Times New Roman" panose="02020603050405020304" pitchFamily="18" charset="0"/>
                <a:ea typeface="宋体" panose="02010600030101010101" pitchFamily="2" charset="-122"/>
              </a:rPr>
              <a:t>Regions :</a:t>
            </a:r>
            <a:endParaRPr lang="en-GB" altLang="zh-CN" sz="2800" dirty="0">
              <a:latin typeface="Times New Roman" panose="02020603050405020304" pitchFamily="18" charset="0"/>
              <a:ea typeface="宋体" panose="02010600030101010101" pitchFamily="2" charset="-122"/>
            </a:endParaRPr>
          </a:p>
          <a:p>
            <a:pPr lvl="2" fontAlgn="t">
              <a:defRPr/>
            </a:pPr>
            <a:r>
              <a:rPr lang="en-GB" altLang="zh-CN" sz="2800" dirty="0">
                <a:latin typeface="Times New Roman" panose="02020603050405020304" pitchFamily="18" charset="0"/>
                <a:ea typeface="宋体" panose="02010600030101010101" pitchFamily="2" charset="-122"/>
              </a:rPr>
              <a:t>    Sub-image 128*128</a:t>
            </a:r>
            <a:endParaRPr kumimoji="1" lang="zh-CN" altLang="zh-TW" dirty="0">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pic>
        <p:nvPicPr>
          <p:cNvPr id="4" name="Picture 8" descr="enhanced%20flat%20platen%20surf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3231" y="3777191"/>
            <a:ext cx="25257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451" y="1493169"/>
            <a:ext cx="5040312" cy="499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ea typeface="宋体" panose="02010600030101010101" pitchFamily="2" charset="-122"/>
              </a:rPr>
              <a:t>Palmprint Preprocessing</a:t>
            </a:r>
            <a:endParaRPr lang="zh-CN" altLang="en-US" dirty="0"/>
          </a:p>
        </p:txBody>
      </p:sp>
      <p:sp>
        <p:nvSpPr>
          <p:cNvPr id="2" name="灯片编号占位符 1"/>
          <p:cNvSpPr>
            <a:spLocks noGrp="1"/>
          </p:cNvSpPr>
          <p:nvPr>
            <p:ph type="sldNum" sz="quarter" idx="12"/>
          </p:nvPr>
        </p:nvSpPr>
        <p:spPr/>
        <p:txBody>
          <a:bodyPr/>
          <a:lstStyle/>
          <a:p>
            <a:fld id="{48F63A3B-78C7-47BE-AE5E-E10140E04643}" type="slidenum">
              <a:rPr lang="en-US" smtClean="0"/>
              <a:t>54</a:t>
            </a:fld>
            <a:endParaRPr lang="en-US" dirty="0"/>
          </a:p>
        </p:txBody>
      </p:sp>
      <p:pic>
        <p:nvPicPr>
          <p:cNvPr id="4" name="Picture 4" descr="fig5a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8874" y="1284538"/>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fig5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474" y="1284538"/>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fig5a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2074" y="1284538"/>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fig5a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3674" y="1284538"/>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fig5a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5274" y="1284538"/>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fig5b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8874" y="3037138"/>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fig5b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0474" y="3037138"/>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fig5b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62074" y="3037138"/>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descr="fig5b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3674" y="3037138"/>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descr="fig5b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05274" y="3037138"/>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descr="fig5c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18874" y="4789738"/>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5" descr="fig5c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90474" y="4789738"/>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6" descr="fig5c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62074" y="4789738"/>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7" descr="fig5c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3674" y="4789738"/>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8" descr="fig5c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05274" y="4789738"/>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9"/>
          <p:cNvSpPr>
            <a:spLocks noChangeArrowheads="1"/>
          </p:cNvSpPr>
          <p:nvPr/>
        </p:nvSpPr>
        <p:spPr bwMode="auto">
          <a:xfrm>
            <a:off x="2885574" y="2544512"/>
            <a:ext cx="64208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eaLnBrk="0" hangingPunct="0"/>
            <a:r>
              <a:rPr lang="en-US" altLang="zh-CN" sz="2000" dirty="0">
                <a:latin typeface="微软雅黑" panose="020B0503020204020204" pitchFamily="34" charset="-122"/>
                <a:ea typeface="微软雅黑" panose="020B0503020204020204" pitchFamily="34" charset="-122"/>
              </a:rPr>
              <a:t>Sub images from the same person at different time</a:t>
            </a:r>
            <a:endParaRPr lang="zh-CN" altLang="en-US" dirty="0">
              <a:latin typeface="微软雅黑" panose="020B0503020204020204" pitchFamily="34" charset="-122"/>
              <a:ea typeface="微软雅黑" panose="020B0503020204020204" pitchFamily="34" charset="-122"/>
            </a:endParaRPr>
          </a:p>
        </p:txBody>
      </p:sp>
      <p:sp>
        <p:nvSpPr>
          <p:cNvPr id="20" name="Rectangle 23"/>
          <p:cNvSpPr>
            <a:spLocks noChangeArrowheads="1"/>
          </p:cNvSpPr>
          <p:nvPr/>
        </p:nvSpPr>
        <p:spPr bwMode="auto">
          <a:xfrm>
            <a:off x="3454400" y="4318501"/>
            <a:ext cx="528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0" hangingPunct="0"/>
            <a:r>
              <a:rPr lang="en-US" altLang="zh-CN" sz="2000" dirty="0">
                <a:latin typeface="微软雅黑" panose="020B0503020204020204" pitchFamily="34" charset="-122"/>
                <a:ea typeface="微软雅黑" panose="020B0503020204020204" pitchFamily="34" charset="-122"/>
              </a:rPr>
              <a:t>Similar sub images from different person</a:t>
            </a:r>
            <a:endParaRPr lang="zh-CN" altLang="en-US" sz="2000" dirty="0">
              <a:latin typeface="微软雅黑" panose="020B0503020204020204" pitchFamily="34" charset="-122"/>
              <a:ea typeface="微软雅黑" panose="020B0503020204020204" pitchFamily="34" charset="-122"/>
            </a:endParaRPr>
          </a:p>
        </p:txBody>
      </p:sp>
      <p:sp>
        <p:nvSpPr>
          <p:cNvPr id="21" name="Rectangle 24"/>
          <p:cNvSpPr>
            <a:spLocks noChangeArrowheads="1"/>
          </p:cNvSpPr>
          <p:nvPr/>
        </p:nvSpPr>
        <p:spPr bwMode="auto">
          <a:xfrm>
            <a:off x="3454400" y="6125206"/>
            <a:ext cx="5283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eaLnBrk="0" hangingPunct="0"/>
            <a:r>
              <a:rPr lang="en-US" altLang="zh-CN" sz="2000" dirty="0">
                <a:latin typeface="微软雅黑" panose="020B0503020204020204" pitchFamily="34" charset="-122"/>
                <a:ea typeface="微软雅黑" panose="020B0503020204020204" pitchFamily="34" charset="-122"/>
              </a:rPr>
              <a:t>Typical sub images from different person</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6"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1+#ppt_w/2"/>
                                          </p:val>
                                        </p:tav>
                                        <p:tav tm="100000">
                                          <p:val>
                                            <p:strVal val="#ppt_x"/>
                                          </p:val>
                                        </p:tav>
                                      </p:tavLst>
                                    </p:anim>
                                    <p:anim calcmode="lin" valueType="num">
                                      <p:cBhvr additive="base">
                                        <p:cTn id="60" dur="500" fill="hold"/>
                                        <p:tgtEl>
                                          <p:spTgt spid="14"/>
                                        </p:tgtEl>
                                        <p:attrNameLst>
                                          <p:attrName>ppt_y</p:attrName>
                                        </p:attrNameLst>
                                      </p:cBhvr>
                                      <p:tavLst>
                                        <p:tav tm="0">
                                          <p:val>
                                            <p:strVal val="1+#ppt_h/2"/>
                                          </p:val>
                                        </p:tav>
                                        <p:tav tm="100000">
                                          <p:val>
                                            <p:strVal val="#ppt_y"/>
                                          </p:val>
                                        </p:tav>
                                      </p:tavLst>
                                    </p:anim>
                                  </p:childTnLst>
                                </p:cTn>
                              </p:par>
                              <p:par>
                                <p:cTn id="61" presetID="2" presetClass="entr" presetSubtype="6"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1+#ppt_w/2"/>
                                          </p:val>
                                        </p:tav>
                                        <p:tav tm="100000">
                                          <p:val>
                                            <p:strVal val="#ppt_x"/>
                                          </p:val>
                                        </p:tav>
                                      </p:tavLst>
                                    </p:anim>
                                    <p:anim calcmode="lin" valueType="num">
                                      <p:cBhvr additive="base">
                                        <p:cTn id="64" dur="50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6"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1+#ppt_w/2"/>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par>
                                <p:cTn id="69" presetID="2" presetClass="entr" presetSubtype="6" fill="hold"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500" fill="hold"/>
                                        <p:tgtEl>
                                          <p:spTgt spid="17"/>
                                        </p:tgtEl>
                                        <p:attrNameLst>
                                          <p:attrName>ppt_x</p:attrName>
                                        </p:attrNameLst>
                                      </p:cBhvr>
                                      <p:tavLst>
                                        <p:tav tm="0">
                                          <p:val>
                                            <p:strVal val="1+#ppt_w/2"/>
                                          </p:val>
                                        </p:tav>
                                        <p:tav tm="100000">
                                          <p:val>
                                            <p:strVal val="#ppt_x"/>
                                          </p:val>
                                        </p:tav>
                                      </p:tavLst>
                                    </p:anim>
                                    <p:anim calcmode="lin" valueType="num">
                                      <p:cBhvr additive="base">
                                        <p:cTn id="72" dur="500" fill="hold"/>
                                        <p:tgtEl>
                                          <p:spTgt spid="17"/>
                                        </p:tgtEl>
                                        <p:attrNameLst>
                                          <p:attrName>ppt_y</p:attrName>
                                        </p:attrNameLst>
                                      </p:cBhvr>
                                      <p:tavLst>
                                        <p:tav tm="0">
                                          <p:val>
                                            <p:strVal val="1+#ppt_h/2"/>
                                          </p:val>
                                        </p:tav>
                                        <p:tav tm="100000">
                                          <p:val>
                                            <p:strVal val="#ppt_y"/>
                                          </p:val>
                                        </p:tav>
                                      </p:tavLst>
                                    </p:anim>
                                  </p:childTnLst>
                                </p:cTn>
                              </p:par>
                              <p:par>
                                <p:cTn id="73" presetID="2" presetClass="entr" presetSubtype="6" fill="hold" nodeType="with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500" fill="hold"/>
                                        <p:tgtEl>
                                          <p:spTgt spid="18"/>
                                        </p:tgtEl>
                                        <p:attrNameLst>
                                          <p:attrName>ppt_x</p:attrName>
                                        </p:attrNameLst>
                                      </p:cBhvr>
                                      <p:tavLst>
                                        <p:tav tm="0">
                                          <p:val>
                                            <p:strVal val="1+#ppt_w/2"/>
                                          </p:val>
                                        </p:tav>
                                        <p:tav tm="100000">
                                          <p:val>
                                            <p:strVal val="#ppt_x"/>
                                          </p:val>
                                        </p:tav>
                                      </p:tavLst>
                                    </p:anim>
                                    <p:anim calcmode="lin" valueType="num">
                                      <p:cBhvr additive="base">
                                        <p:cTn id="76" dur="500" fill="hold"/>
                                        <p:tgtEl>
                                          <p:spTgt spid="1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fill="hold"/>
                                        <p:tgtEl>
                                          <p:spTgt spid="21"/>
                                        </p:tgtEl>
                                        <p:attrNameLst>
                                          <p:attrName>ppt_x</p:attrName>
                                        </p:attrNameLst>
                                      </p:cBhvr>
                                      <p:tavLst>
                                        <p:tav tm="0">
                                          <p:val>
                                            <p:strVal val="#ppt_x"/>
                                          </p:val>
                                        </p:tav>
                                        <p:tav tm="100000">
                                          <p:val>
                                            <p:strVal val="#ppt_x"/>
                                          </p:val>
                                        </p:tav>
                                      </p:tavLst>
                                    </p:anim>
                                    <p:anim calcmode="lin" valueType="num">
                                      <p:cBhvr additive="base">
                                        <p:cTn id="8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4"/>
          <p:cNvSpPr>
            <a:spLocks noGrp="1" noChangeArrowheads="1"/>
          </p:cNvSpPr>
          <p:nvPr>
            <p:ph type="title"/>
          </p:nvPr>
        </p:nvSpPr>
        <p:spPr/>
        <p:txBody>
          <a:bodyPr/>
          <a:lstStyle/>
          <a:p>
            <a:pPr eaLnBrk="1" hangingPunct="1"/>
            <a:r>
              <a:rPr lang="en-US" altLang="zh-CN" dirty="0">
                <a:ea typeface="宋体" panose="02010600030101010101" pitchFamily="2" charset="-122"/>
              </a:rPr>
              <a:t>Line Feature Extraction Method</a:t>
            </a:r>
          </a:p>
        </p:txBody>
      </p:sp>
      <p:grpSp>
        <p:nvGrpSpPr>
          <p:cNvPr id="5" name="Group 16"/>
          <p:cNvGrpSpPr/>
          <p:nvPr/>
        </p:nvGrpSpPr>
        <p:grpSpPr bwMode="auto">
          <a:xfrm>
            <a:off x="1811337" y="1204327"/>
            <a:ext cx="8569325" cy="4032250"/>
            <a:chOff x="567" y="1203"/>
            <a:chExt cx="4471" cy="2140"/>
          </a:xfrm>
        </p:grpSpPr>
        <p:pic>
          <p:nvPicPr>
            <p:cNvPr id="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 y="1203"/>
              <a:ext cx="1056" cy="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2"/>
            <p:cNvGraphicFramePr/>
            <p:nvPr/>
          </p:nvGraphicFramePr>
          <p:xfrm>
            <a:off x="1714" y="1207"/>
            <a:ext cx="1056" cy="1002"/>
          </p:xfrm>
          <a:graphic>
            <a:graphicData uri="http://schemas.openxmlformats.org/presentationml/2006/ole">
              <mc:AlternateContent xmlns:mc="http://schemas.openxmlformats.org/markup-compatibility/2006">
                <mc:Choice xmlns:v="urn:schemas-microsoft-com:vml" Requires="v">
                  <p:oleObj spid="_x0000_s7262" r:id="rId4" imgW="1668780" imgH="1579880" progId="Word.Picture.8">
                    <p:embed/>
                  </p:oleObj>
                </mc:Choice>
                <mc:Fallback>
                  <p:oleObj r:id="rId4" imgW="1668780" imgH="1579880" progId="Word.Picture.8">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 y="1207"/>
                          <a:ext cx="1056" cy="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8"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8" y="1207"/>
              <a:ext cx="1056" cy="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2" y="1207"/>
              <a:ext cx="1056" cy="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6" y="2341"/>
              <a:ext cx="1056" cy="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90" y="2341"/>
              <a:ext cx="1056" cy="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4" y="2341"/>
              <a:ext cx="1056" cy="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Rectangle 18"/>
          <p:cNvSpPr>
            <a:spLocks noChangeArrowheads="1"/>
          </p:cNvSpPr>
          <p:nvPr/>
        </p:nvSpPr>
        <p:spPr bwMode="auto">
          <a:xfrm>
            <a:off x="1640319" y="5485296"/>
            <a:ext cx="8970775" cy="915988"/>
          </a:xfrm>
          <a:prstGeom prst="rect">
            <a:avLst/>
          </a:prstGeom>
          <a:noFill/>
          <a:ln w="12700">
            <a:noFill/>
            <a:miter lim="800000"/>
            <a:headEnd type="none" w="sm" len="sm"/>
            <a:tailEnd type="none" w="sm" len="sm"/>
          </a:ln>
          <a:effectLst/>
        </p:spPr>
        <p:txBody>
          <a:bodyPr wrap="square" anchor="ctr">
            <a:spAutoFit/>
          </a:bodyPr>
          <a:lstStyle/>
          <a:p>
            <a:pPr>
              <a:defRPr/>
            </a:pPr>
            <a:r>
              <a:rPr kumimoji="1" lang="en-US" altLang="zh-TW" dirty="0">
                <a:latin typeface="微软雅黑" panose="020B0503020204020204" pitchFamily="34" charset="-122"/>
                <a:ea typeface="微软雅黑" panose="020B0503020204020204" pitchFamily="34" charset="-122"/>
                <a:cs typeface="Times New Roman" panose="02020603050405020304" pitchFamily="18" charset="0"/>
              </a:rPr>
              <a:t>The process of palm line extraction: (a) original palmprint, (b)-(e) directional line images in </a:t>
            </a:r>
            <a:r>
              <a:rPr kumimoji="1" lang="en-US" altLang="zh-TW"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a:t>
            </a:r>
            <a:r>
              <a:rPr kumimoji="1" lang="en-US" altLang="zh-TW"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kumimoji="1" lang="en-US" altLang="zh-TW"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45</a:t>
            </a:r>
            <a:r>
              <a:rPr kumimoji="1" lang="en-US" altLang="zh-TW"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kumimoji="1" lang="en-US" altLang="zh-TW"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 </a:t>
            </a:r>
            <a:r>
              <a:rPr kumimoji="1" lang="en-US" altLang="zh-TW"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90</a:t>
            </a:r>
            <a:r>
              <a:rPr kumimoji="1" lang="en-US" altLang="zh-TW" dirty="0">
                <a:latin typeface="微软雅黑" panose="020B0503020204020204" pitchFamily="34" charset="-122"/>
                <a:ea typeface="微软雅黑" panose="020B0503020204020204" pitchFamily="34" charset="-122"/>
                <a:cs typeface="Times New Roman" panose="02020603050405020304" pitchFamily="18" charset="0"/>
              </a:rPr>
              <a:t> and </a:t>
            </a:r>
            <a:r>
              <a:rPr kumimoji="1" lang="en-US" altLang="zh-TW" dirty="0">
                <a:solidFill>
                  <a:srgbClr val="FF0066"/>
                </a:solidFill>
                <a:latin typeface="微软雅黑" panose="020B0503020204020204" pitchFamily="34" charset="-122"/>
                <a:ea typeface="微软雅黑" panose="020B0503020204020204" pitchFamily="34" charset="-122"/>
                <a:cs typeface="Times New Roman" panose="02020603050405020304" pitchFamily="18" charset="0"/>
              </a:rPr>
              <a:t>135</a:t>
            </a:r>
            <a:r>
              <a:rPr kumimoji="1" lang="en-US" altLang="zh-TW" dirty="0">
                <a:solidFill>
                  <a:srgbClr val="FF0066"/>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kumimoji="1" lang="en-US" altLang="zh-TW" dirty="0">
                <a:latin typeface="微软雅黑" panose="020B0503020204020204" pitchFamily="34" charset="-122"/>
                <a:ea typeface="微软雅黑" panose="020B0503020204020204" pitchFamily="34" charset="-122"/>
                <a:cs typeface="Times New Roman" panose="02020603050405020304" pitchFamily="18" charset="0"/>
              </a:rPr>
              <a:t>, (f) result</a:t>
            </a:r>
            <a:r>
              <a:rPr kumimoji="1" lang="en-US" altLang="zh-CN" dirty="0">
                <a:latin typeface="微软雅黑" panose="020B0503020204020204" pitchFamily="34" charset="-122"/>
                <a:ea typeface="微软雅黑" panose="020B0503020204020204" pitchFamily="34" charset="-122"/>
                <a:cs typeface="Times New Roman" panose="02020603050405020304" pitchFamily="18" charset="0"/>
              </a:rPr>
              <a:t>ant</a:t>
            </a:r>
            <a:r>
              <a:rPr kumimoji="1" lang="en-US" altLang="zh-TW" dirty="0">
                <a:latin typeface="微软雅黑" panose="020B0503020204020204" pitchFamily="34" charset="-122"/>
                <a:ea typeface="微软雅黑" panose="020B0503020204020204" pitchFamily="34" charset="-122"/>
                <a:cs typeface="Times New Roman" panose="02020603050405020304" pitchFamily="18" charset="0"/>
              </a:rPr>
              <a:t> palm line image, and (</a:t>
            </a:r>
            <a:r>
              <a:rPr kumimoji="1" lang="en-US" altLang="zh-CN" dirty="0">
                <a:latin typeface="微软雅黑" panose="020B0503020204020204" pitchFamily="34" charset="-122"/>
                <a:ea typeface="微软雅黑" panose="020B0503020204020204" pitchFamily="34" charset="-122"/>
                <a:cs typeface="Times New Roman" panose="02020603050405020304" pitchFamily="18" charset="0"/>
              </a:rPr>
              <a:t>g</a:t>
            </a:r>
            <a:r>
              <a:rPr kumimoji="1" lang="en-US" altLang="zh-TW" dirty="0">
                <a:latin typeface="微软雅黑" panose="020B0503020204020204" pitchFamily="34" charset="-122"/>
                <a:ea typeface="微软雅黑" panose="020B0503020204020204" pitchFamily="34" charset="-122"/>
                <a:cs typeface="Times New Roman" panose="02020603050405020304" pitchFamily="18" charset="0"/>
              </a:rPr>
              <a:t>) original palmprint overlapp</a:t>
            </a:r>
            <a:r>
              <a:rPr kumimoji="1" lang="en-US" altLang="zh-CN" dirty="0">
                <a:latin typeface="微软雅黑" panose="020B0503020204020204" pitchFamily="34" charset="-122"/>
                <a:ea typeface="微软雅黑" panose="020B0503020204020204" pitchFamily="34" charset="-122"/>
                <a:cs typeface="Times New Roman" panose="02020603050405020304" pitchFamily="18" charset="0"/>
              </a:rPr>
              <a:t>ing</a:t>
            </a:r>
            <a:r>
              <a:rPr kumimoji="1" lang="en-US" altLang="zh-TW" dirty="0">
                <a:latin typeface="微软雅黑" panose="020B0503020204020204" pitchFamily="34" charset="-122"/>
                <a:ea typeface="微软雅黑" panose="020B0503020204020204" pitchFamily="34" charset="-122"/>
                <a:cs typeface="Times New Roman" panose="02020603050405020304" pitchFamily="18" charset="0"/>
              </a:rPr>
              <a:t> with the extracted palm lines.</a:t>
            </a:r>
            <a:r>
              <a:rPr kumimoji="1" lang="en-US" altLang="zh-CN"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 </a:t>
            </a:r>
            <a:endParaRPr kumimoji="1" lang="en-US" altLang="zh-TW"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ea typeface="宋体" panose="02010600030101010101" pitchFamily="2" charset="-122"/>
              </a:rPr>
              <a:t>Line Feature Matching Method</a:t>
            </a:r>
            <a:endParaRPr lang="zh-CN" altLang="en-US" dirty="0"/>
          </a:p>
        </p:txBody>
      </p:sp>
      <p:sp>
        <p:nvSpPr>
          <p:cNvPr id="2" name="灯片编号占位符 1"/>
          <p:cNvSpPr>
            <a:spLocks noGrp="1"/>
          </p:cNvSpPr>
          <p:nvPr>
            <p:ph type="sldNum" sz="quarter" idx="12"/>
          </p:nvPr>
        </p:nvSpPr>
        <p:spPr/>
        <p:txBody>
          <a:bodyPr/>
          <a:lstStyle/>
          <a:p>
            <a:fld id="{48F63A3B-78C7-47BE-AE5E-E10140E04643}" type="slidenum">
              <a:rPr lang="en-US" smtClean="0"/>
              <a:t>56</a:t>
            </a:fld>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4689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3"/>
          <p:cNvGraphicFramePr/>
          <p:nvPr/>
        </p:nvGraphicFramePr>
        <p:xfrm>
          <a:off x="1165589" y="5560707"/>
          <a:ext cx="4071938" cy="647700"/>
        </p:xfrm>
        <a:graphic>
          <a:graphicData uri="http://schemas.openxmlformats.org/presentationml/2006/ole">
            <mc:AlternateContent xmlns:mc="http://schemas.openxmlformats.org/markup-compatibility/2006">
              <mc:Choice xmlns:v="urn:schemas-microsoft-com:vml" Requires="v">
                <p:oleObj spid="_x0000_s8286" r:id="rId4" imgW="3251200" imgH="520700" progId="Equation.3">
                  <p:embed/>
                </p:oleObj>
              </mc:Choice>
              <mc:Fallback>
                <p:oleObj r:id="rId4" imgW="3251200" imgH="520700" progId="Equation.3">
                  <p:embed/>
                  <p:pic>
                    <p:nvPicPr>
                      <p:cNvPr id="0"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5589" y="5560707"/>
                        <a:ext cx="40719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4814" y="1704670"/>
            <a:ext cx="394652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ea typeface="宋体" panose="02010600030101010101" pitchFamily="2" charset="-122"/>
              </a:rPr>
              <a:t>Matching Result</a:t>
            </a:r>
            <a:endParaRPr lang="zh-CN" altLang="en-US" dirty="0"/>
          </a:p>
        </p:txBody>
      </p:sp>
      <p:sp>
        <p:nvSpPr>
          <p:cNvPr id="2" name="灯片编号占位符 1"/>
          <p:cNvSpPr>
            <a:spLocks noGrp="1"/>
          </p:cNvSpPr>
          <p:nvPr>
            <p:ph type="sldNum" sz="quarter" idx="12"/>
          </p:nvPr>
        </p:nvSpPr>
        <p:spPr/>
        <p:txBody>
          <a:bodyPr/>
          <a:lstStyle/>
          <a:p>
            <a:fld id="{48F63A3B-78C7-47BE-AE5E-E10140E04643}" type="slidenum">
              <a:rPr lang="en-US" smtClean="0"/>
              <a:t>57</a:t>
            </a:fld>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7426" y="1158081"/>
            <a:ext cx="5778500" cy="454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a:spLocks noChangeArrowheads="1"/>
          </p:cNvSpPr>
          <p:nvPr/>
        </p:nvSpPr>
        <p:spPr bwMode="auto">
          <a:xfrm>
            <a:off x="2704014" y="5939631"/>
            <a:ext cx="68976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ea typeface="宋体" panose="02010600030101010101" pitchFamily="2" charset="-122"/>
              </a:rPr>
              <a:t>Database: 320 palms and 3200 palmprint images</a:t>
            </a:r>
            <a:endParaRPr lang="zh-CN" altLang="en-US" sz="2400">
              <a:ea typeface="宋体" panose="02010600030101010101" pitchFamily="2" charset="-122"/>
            </a:endParaRPr>
          </a:p>
        </p:txBody>
      </p:sp>
      <p:sp>
        <p:nvSpPr>
          <p:cNvPr id="6" name="矩形 4"/>
          <p:cNvSpPr>
            <a:spLocks noChangeArrowheads="1"/>
          </p:cNvSpPr>
          <p:nvPr/>
        </p:nvSpPr>
        <p:spPr bwMode="auto">
          <a:xfrm>
            <a:off x="8206289" y="3183731"/>
            <a:ext cx="19510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ea typeface="宋体" panose="02010600030101010101" pitchFamily="2" charset="-122"/>
              </a:rPr>
              <a:t>EER=0.4%</a:t>
            </a:r>
            <a:endParaRPr lang="zh-CN" altLang="en-US" sz="2800">
              <a:ea typeface="宋体" panose="02010600030101010101" pitchFamily="2" charset="-122"/>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ea typeface="宋体" panose="02010600030101010101" pitchFamily="2" charset="-122"/>
              </a:rPr>
              <a:t>Texture based Feature Extraction</a:t>
            </a:r>
            <a:endParaRPr lang="zh-CN" altLang="en-US" dirty="0"/>
          </a:p>
        </p:txBody>
      </p:sp>
      <p:sp>
        <p:nvSpPr>
          <p:cNvPr id="2" name="灯片编号占位符 1"/>
          <p:cNvSpPr>
            <a:spLocks noGrp="1"/>
          </p:cNvSpPr>
          <p:nvPr>
            <p:ph type="sldNum" sz="quarter" idx="12"/>
          </p:nvPr>
        </p:nvSpPr>
        <p:spPr/>
        <p:txBody>
          <a:bodyPr/>
          <a:lstStyle/>
          <a:p>
            <a:fld id="{48F63A3B-78C7-47BE-AE5E-E10140E04643}" type="slidenum">
              <a:rPr lang="en-US" smtClean="0"/>
              <a:t>58</a:t>
            </a:fld>
            <a:endParaRPr lang="en-US" dirty="0"/>
          </a:p>
        </p:txBody>
      </p:sp>
      <p:sp>
        <p:nvSpPr>
          <p:cNvPr id="4" name="Rectangle 7"/>
          <p:cNvSpPr>
            <a:spLocks noGrp="1" noChangeArrowheads="1"/>
          </p:cNvSpPr>
          <p:nvPr>
            <p:ph idx="1"/>
          </p:nvPr>
        </p:nvSpPr>
        <p:spPr>
          <a:xfrm>
            <a:off x="1727200" y="1479550"/>
            <a:ext cx="9348728" cy="4876800"/>
          </a:xfrm>
        </p:spPr>
        <p:txBody>
          <a:bodyPr/>
          <a:lstStyle/>
          <a:p>
            <a:pPr>
              <a:buFontTx/>
              <a:buNone/>
            </a:pPr>
            <a:r>
              <a:rPr lang="en-US" altLang="zh-CN" sz="2400" dirty="0">
                <a:ea typeface="宋体" panose="02010600030101010101" pitchFamily="2" charset="-122"/>
              </a:rPr>
              <a:t>Gabor Filter</a:t>
            </a:r>
          </a:p>
          <a:p>
            <a:pPr>
              <a:buFontTx/>
              <a:buNone/>
            </a:pPr>
            <a:endParaRPr lang="en-US" altLang="zh-CN" sz="2400" dirty="0">
              <a:ea typeface="宋体" panose="02010600030101010101" pitchFamily="2" charset="-122"/>
            </a:endParaRPr>
          </a:p>
          <a:p>
            <a:pPr>
              <a:buFontTx/>
              <a:buNone/>
            </a:pPr>
            <a:endParaRPr lang="en-US" altLang="zh-CN" sz="2400" dirty="0">
              <a:ea typeface="宋体" panose="02010600030101010101" pitchFamily="2" charset="-122"/>
            </a:endParaRPr>
          </a:p>
          <a:p>
            <a:pPr>
              <a:buFontTx/>
              <a:buNone/>
            </a:pPr>
            <a:r>
              <a:rPr lang="en-US" altLang="zh-CN" sz="2400" dirty="0">
                <a:ea typeface="宋体" panose="02010600030101010101" pitchFamily="2" charset="-122"/>
              </a:rPr>
              <a:t>Adjusted Gabor Filter </a:t>
            </a:r>
            <a:r>
              <a:rPr lang="en-US" altLang="zh-TW" sz="2400" dirty="0">
                <a:ea typeface="PMingLiU" pitchFamily="18" charset="-120"/>
              </a:rPr>
              <a:t>to zero DC to provide more robust to brightness. </a:t>
            </a:r>
            <a:endParaRPr lang="en-US" altLang="zh-CN" sz="2400" dirty="0">
              <a:ea typeface="宋体" panose="02010600030101010101" pitchFamily="2" charset="-122"/>
            </a:endParaRPr>
          </a:p>
          <a:p>
            <a:pPr>
              <a:buFontTx/>
              <a:buNone/>
            </a:pPr>
            <a:endParaRPr lang="en-US" altLang="zh-CN" sz="2400" dirty="0">
              <a:ea typeface="宋体" panose="02010600030101010101" pitchFamily="2" charset="-122"/>
            </a:endParaRPr>
          </a:p>
          <a:p>
            <a:pPr>
              <a:buFontTx/>
              <a:buNone/>
            </a:pPr>
            <a:endParaRPr lang="en-US" altLang="zh-TW" sz="2400" dirty="0">
              <a:ea typeface="PMingLiU" pitchFamily="18" charset="-120"/>
            </a:endParaRPr>
          </a:p>
          <a:p>
            <a:pPr>
              <a:buFontTx/>
              <a:buNone/>
            </a:pPr>
            <a:endParaRPr lang="en-US" altLang="zh-TW" sz="2400" dirty="0">
              <a:ea typeface="PMingLiU" pitchFamily="18" charset="-120"/>
            </a:endParaRPr>
          </a:p>
          <a:p>
            <a:pPr>
              <a:buFontTx/>
              <a:buNone/>
            </a:pPr>
            <a:endParaRPr lang="en-US" altLang="zh-TW" sz="2400" dirty="0">
              <a:ea typeface="PMingLiU" pitchFamily="18" charset="-120"/>
            </a:endParaRPr>
          </a:p>
          <a:p>
            <a:pPr>
              <a:buFontTx/>
              <a:buNone/>
            </a:pPr>
            <a:r>
              <a:rPr lang="en-US" altLang="zh-TW" sz="2400" dirty="0">
                <a:ea typeface="PMingLiU" pitchFamily="18" charset="-120"/>
              </a:rPr>
              <a:t>The parameters, such as the sizes and orientation, are critical to provide good experiment results.</a:t>
            </a:r>
            <a:endParaRPr lang="en-US" altLang="zh-CN" sz="2400" dirty="0">
              <a:ea typeface="宋体" panose="02010600030101010101" pitchFamily="2" charset="-122"/>
            </a:endParaRPr>
          </a:p>
        </p:txBody>
      </p:sp>
      <p:graphicFrame>
        <p:nvGraphicFramePr>
          <p:cNvPr id="5" name="Object 2"/>
          <p:cNvGraphicFramePr/>
          <p:nvPr/>
        </p:nvGraphicFramePr>
        <p:xfrm>
          <a:off x="3912268" y="1275045"/>
          <a:ext cx="6934200" cy="882650"/>
        </p:xfrm>
        <a:graphic>
          <a:graphicData uri="http://schemas.openxmlformats.org/presentationml/2006/ole">
            <mc:AlternateContent xmlns:mc="http://schemas.openxmlformats.org/markup-compatibility/2006">
              <mc:Choice xmlns:v="urn:schemas-microsoft-com:vml" Requires="v">
                <p:oleObj spid="_x0000_s9400" r:id="rId3" imgW="4087495" imgH="482600" progId="Equation.3">
                  <p:embed/>
                </p:oleObj>
              </mc:Choice>
              <mc:Fallback>
                <p:oleObj r:id="rId3" imgW="4087495" imgH="482600"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2268" y="1275045"/>
                        <a:ext cx="6934200" cy="882650"/>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3"/>
          <p:cNvGraphicFramePr/>
          <p:nvPr/>
        </p:nvGraphicFramePr>
        <p:xfrm>
          <a:off x="3530600" y="3930650"/>
          <a:ext cx="4495800" cy="998538"/>
        </p:xfrm>
        <a:graphic>
          <a:graphicData uri="http://schemas.openxmlformats.org/presentationml/2006/ole">
            <mc:AlternateContent xmlns:mc="http://schemas.openxmlformats.org/markup-compatibility/2006">
              <mc:Choice xmlns:v="urn:schemas-microsoft-com:vml" Requires="v">
                <p:oleObj spid="_x0000_s9401" r:id="rId5" imgW="3288030" imgH="660400" progId="Equation.3">
                  <p:embed/>
                </p:oleObj>
              </mc:Choice>
              <mc:Fallback>
                <p:oleObj r:id="rId5" imgW="3288030" imgH="660400" progId="Equation.3">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0600" y="3930650"/>
                        <a:ext cx="4495800" cy="998538"/>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ea typeface="宋体" panose="02010600030101010101" pitchFamily="2" charset="-122"/>
              </a:rPr>
              <a:t>Texture based Feature Extraction</a:t>
            </a:r>
            <a:endParaRPr lang="zh-CN" altLang="en-US" dirty="0"/>
          </a:p>
        </p:txBody>
      </p:sp>
      <p:sp>
        <p:nvSpPr>
          <p:cNvPr id="2" name="灯片编号占位符 1"/>
          <p:cNvSpPr>
            <a:spLocks noGrp="1"/>
          </p:cNvSpPr>
          <p:nvPr>
            <p:ph type="sldNum" sz="quarter" idx="12"/>
          </p:nvPr>
        </p:nvSpPr>
        <p:spPr/>
        <p:txBody>
          <a:bodyPr/>
          <a:lstStyle/>
          <a:p>
            <a:fld id="{48F63A3B-78C7-47BE-AE5E-E10140E04643}" type="slidenum">
              <a:rPr lang="en-US" smtClean="0"/>
              <a:t>59</a:t>
            </a:fld>
            <a:endParaRPr lang="en-US" dirty="0"/>
          </a:p>
        </p:txBody>
      </p:sp>
      <p:sp>
        <p:nvSpPr>
          <p:cNvPr id="4" name="Rectangle 13"/>
          <p:cNvSpPr>
            <a:spLocks noChangeArrowheads="1"/>
          </p:cNvSpPr>
          <p:nvPr/>
        </p:nvSpPr>
        <p:spPr bwMode="auto">
          <a:xfrm>
            <a:off x="633662" y="1268412"/>
            <a:ext cx="10980821"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indent="0">
              <a:spcBef>
                <a:spcPct val="30000"/>
              </a:spcBef>
            </a:pPr>
            <a:r>
              <a:rPr lang="en-US" altLang="zh-TW" sz="2800" dirty="0">
                <a:latin typeface="微软雅黑" panose="020B0503020204020204" pitchFamily="34" charset="-122"/>
                <a:ea typeface="微软雅黑" panose="020B0503020204020204" pitchFamily="34" charset="-122"/>
              </a:rPr>
              <a:t>Each point in the resultant image is coded to two bits, (</a:t>
            </a:r>
            <a:r>
              <a:rPr lang="en-US" altLang="zh-TW" sz="2800" dirty="0" err="1">
                <a:latin typeface="微软雅黑" panose="020B0503020204020204" pitchFamily="34" charset="-122"/>
                <a:ea typeface="微软雅黑" panose="020B0503020204020204" pitchFamily="34" charset="-122"/>
              </a:rPr>
              <a:t>b</a:t>
            </a:r>
            <a:r>
              <a:rPr lang="en-US" altLang="zh-TW" sz="2800" baseline="-25000" dirty="0" err="1">
                <a:latin typeface="微软雅黑" panose="020B0503020204020204" pitchFamily="34" charset="-122"/>
                <a:ea typeface="微软雅黑" panose="020B0503020204020204" pitchFamily="34" charset="-122"/>
              </a:rPr>
              <a:t>r</a:t>
            </a:r>
            <a:r>
              <a:rPr lang="en-US" altLang="zh-TW" sz="2800" dirty="0">
                <a:latin typeface="微软雅黑" panose="020B0503020204020204" pitchFamily="34" charset="-122"/>
                <a:ea typeface="微软雅黑" panose="020B0503020204020204" pitchFamily="34" charset="-122"/>
              </a:rPr>
              <a:t> ,b</a:t>
            </a:r>
            <a:r>
              <a:rPr lang="en-US" altLang="zh-TW" sz="2800" baseline="-25000" dirty="0">
                <a:latin typeface="微软雅黑" panose="020B0503020204020204" pitchFamily="34" charset="-122"/>
                <a:ea typeface="微软雅黑" panose="020B0503020204020204" pitchFamily="34" charset="-122"/>
              </a:rPr>
              <a:t>i</a:t>
            </a:r>
            <a:r>
              <a:rPr lang="en-US" altLang="zh-TW"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a:spcBef>
                <a:spcPct val="30000"/>
              </a:spcBef>
              <a:buFontTx/>
              <a:buChar char="•"/>
            </a:pPr>
            <a:endParaRPr lang="en-US" altLang="zh-CN" sz="2800" dirty="0">
              <a:latin typeface="微软雅黑" panose="020B0503020204020204" pitchFamily="34" charset="-122"/>
              <a:ea typeface="微软雅黑" panose="020B0503020204020204" pitchFamily="34" charset="-122"/>
            </a:endParaRPr>
          </a:p>
          <a:p>
            <a:pPr>
              <a:spcBef>
                <a:spcPct val="30000"/>
              </a:spcBef>
              <a:buFontTx/>
              <a:buChar char="•"/>
            </a:pPr>
            <a:endParaRPr lang="en-US" altLang="zh-CN" sz="1600" dirty="0">
              <a:latin typeface="微软雅黑" panose="020B0503020204020204" pitchFamily="34" charset="-122"/>
              <a:ea typeface="微软雅黑" panose="020B0503020204020204" pitchFamily="34" charset="-122"/>
            </a:endParaRPr>
          </a:p>
          <a:p>
            <a:pPr>
              <a:spcBef>
                <a:spcPct val="30000"/>
              </a:spcBef>
              <a:buFontTx/>
              <a:buChar char="•"/>
            </a:pPr>
            <a:endParaRPr lang="en-US" altLang="zh-CN" sz="1600" dirty="0">
              <a:latin typeface="微软雅黑" panose="020B0503020204020204" pitchFamily="34" charset="-122"/>
              <a:ea typeface="微软雅黑" panose="020B0503020204020204" pitchFamily="34" charset="-122"/>
            </a:endParaRPr>
          </a:p>
          <a:p>
            <a:pPr>
              <a:spcBef>
                <a:spcPct val="30000"/>
              </a:spcBef>
              <a:buFontTx/>
              <a:buChar char="•"/>
            </a:pPr>
            <a:endParaRPr lang="en-US" altLang="zh-CN" sz="1600" dirty="0">
              <a:latin typeface="微软雅黑" panose="020B0503020204020204" pitchFamily="34" charset="-122"/>
              <a:ea typeface="微软雅黑" panose="020B0503020204020204" pitchFamily="34" charset="-122"/>
            </a:endParaRPr>
          </a:p>
          <a:p>
            <a:pPr>
              <a:spcBef>
                <a:spcPct val="30000"/>
              </a:spcBef>
              <a:buFontTx/>
              <a:buChar char="•"/>
            </a:pPr>
            <a:endParaRPr lang="en-US" altLang="zh-CN" sz="1600" dirty="0">
              <a:latin typeface="微软雅黑" panose="020B0503020204020204" pitchFamily="34" charset="-122"/>
              <a:ea typeface="微软雅黑" panose="020B0503020204020204" pitchFamily="34" charset="-122"/>
            </a:endParaRPr>
          </a:p>
          <a:p>
            <a:pPr>
              <a:spcBef>
                <a:spcPct val="30000"/>
              </a:spcBef>
              <a:buFontTx/>
              <a:buChar char="•"/>
            </a:pPr>
            <a:endParaRPr lang="en-US" altLang="zh-CN" sz="1600" dirty="0">
              <a:latin typeface="微软雅黑" panose="020B0503020204020204" pitchFamily="34" charset="-122"/>
              <a:ea typeface="微软雅黑" panose="020B0503020204020204" pitchFamily="34" charset="-122"/>
            </a:endParaRPr>
          </a:p>
          <a:p>
            <a:pPr>
              <a:spcBef>
                <a:spcPct val="30000"/>
              </a:spcBef>
              <a:buFontTx/>
              <a:buChar char="•"/>
            </a:pPr>
            <a:endParaRPr lang="en-US" altLang="zh-CN" sz="1600" dirty="0">
              <a:latin typeface="微软雅黑" panose="020B0503020204020204" pitchFamily="34" charset="-122"/>
              <a:ea typeface="微软雅黑" panose="020B0503020204020204" pitchFamily="34" charset="-122"/>
            </a:endParaRPr>
          </a:p>
          <a:p>
            <a:pPr>
              <a:spcBef>
                <a:spcPct val="30000"/>
              </a:spcBef>
              <a:buFontTx/>
              <a:buChar char="•"/>
            </a:pPr>
            <a:endParaRPr lang="en-US" altLang="zh-CN" sz="1600" dirty="0">
              <a:latin typeface="微软雅黑" panose="020B0503020204020204" pitchFamily="34" charset="-122"/>
              <a:ea typeface="微软雅黑" panose="020B0503020204020204" pitchFamily="34" charset="-122"/>
            </a:endParaRPr>
          </a:p>
          <a:p>
            <a:pPr>
              <a:spcBef>
                <a:spcPct val="30000"/>
              </a:spcBef>
            </a:pPr>
            <a:endParaRPr lang="en-US" altLang="zh-TW" sz="1200" dirty="0">
              <a:latin typeface="微软雅黑" panose="020B0503020204020204" pitchFamily="34" charset="-122"/>
              <a:ea typeface="微软雅黑" panose="020B0503020204020204" pitchFamily="34" charset="-122"/>
            </a:endParaRPr>
          </a:p>
          <a:p>
            <a:pPr>
              <a:spcBef>
                <a:spcPct val="30000"/>
              </a:spcBef>
            </a:pPr>
            <a:r>
              <a:rPr lang="en-US" altLang="zh-TW" dirty="0">
                <a:latin typeface="微软雅黑" panose="020B0503020204020204" pitchFamily="34" charset="-122"/>
                <a:ea typeface="微软雅黑" panose="020B0503020204020204" pitchFamily="34" charset="-122"/>
              </a:rPr>
              <a:t>		</a:t>
            </a:r>
          </a:p>
          <a:p>
            <a:pPr>
              <a:spcBef>
                <a:spcPct val="30000"/>
              </a:spcBef>
            </a:pPr>
            <a:r>
              <a:rPr lang="en-US" altLang="zh-TW" dirty="0">
                <a:latin typeface="微软雅黑" panose="020B0503020204020204" pitchFamily="34" charset="-122"/>
                <a:ea typeface="微软雅黑" panose="020B0503020204020204" pitchFamily="34" charset="-122"/>
              </a:rPr>
              <a:t>      </a:t>
            </a:r>
          </a:p>
          <a:p>
            <a:pPr>
              <a:spcBef>
                <a:spcPct val="30000"/>
              </a:spcBef>
            </a:pPr>
            <a:r>
              <a:rPr lang="en-US" altLang="zh-TW" sz="2800" dirty="0">
                <a:latin typeface="微软雅黑" panose="020B0503020204020204" pitchFamily="34" charset="-122"/>
                <a:ea typeface="微软雅黑" panose="020B0503020204020204" pitchFamily="34" charset="-122"/>
              </a:rPr>
              <a:t>where I is the central part of a palmprint.</a:t>
            </a:r>
            <a:endParaRPr lang="en-US" altLang="zh-CN" sz="2800" dirty="0">
              <a:latin typeface="微软雅黑" panose="020B0503020204020204" pitchFamily="34" charset="-122"/>
              <a:ea typeface="微软雅黑" panose="020B0503020204020204" pitchFamily="34" charset="-122"/>
            </a:endParaRPr>
          </a:p>
        </p:txBody>
      </p:sp>
      <p:graphicFrame>
        <p:nvGraphicFramePr>
          <p:cNvPr id="5" name="Object 5"/>
          <p:cNvGraphicFramePr/>
          <p:nvPr/>
        </p:nvGraphicFramePr>
        <p:xfrm>
          <a:off x="3279147" y="4179094"/>
          <a:ext cx="6016974" cy="852487"/>
        </p:xfrm>
        <a:graphic>
          <a:graphicData uri="http://schemas.openxmlformats.org/presentationml/2006/ole">
            <mc:AlternateContent xmlns:mc="http://schemas.openxmlformats.org/markup-compatibility/2006">
              <mc:Choice xmlns:v="urn:schemas-microsoft-com:vml" Requires="v">
                <p:oleObj spid="_x0000_s10604" r:id="rId3" imgW="2260600" imgH="405765" progId="Equation.3">
                  <p:embed/>
                </p:oleObj>
              </mc:Choice>
              <mc:Fallback>
                <p:oleObj r:id="rId3" imgW="2260600" imgH="405765"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9147" y="4179094"/>
                        <a:ext cx="6016974" cy="852487"/>
                      </a:xfrm>
                      <a:prstGeom prst="rect">
                        <a:avLst/>
                      </a:prstGeom>
                      <a:noFill/>
                      <a:ln>
                        <a:noFill/>
                      </a:ln>
                    </p:spPr>
                  </p:pic>
                </p:oleObj>
              </mc:Fallback>
            </mc:AlternateContent>
          </a:graphicData>
        </a:graphic>
      </p:graphicFrame>
      <p:graphicFrame>
        <p:nvGraphicFramePr>
          <p:cNvPr id="7" name="Object 6"/>
          <p:cNvGraphicFramePr/>
          <p:nvPr/>
        </p:nvGraphicFramePr>
        <p:xfrm>
          <a:off x="3293434" y="2726531"/>
          <a:ext cx="5965035" cy="765175"/>
        </p:xfrm>
        <a:graphic>
          <a:graphicData uri="http://schemas.openxmlformats.org/presentationml/2006/ole">
            <mc:AlternateContent xmlns:mc="http://schemas.openxmlformats.org/markup-compatibility/2006">
              <mc:Choice xmlns:v="urn:schemas-microsoft-com:vml" Requires="v">
                <p:oleObj spid="_x0000_s10605" r:id="rId5" imgW="2258695" imgH="405765" progId="Equation.3">
                  <p:embed/>
                </p:oleObj>
              </mc:Choice>
              <mc:Fallback>
                <p:oleObj r:id="rId5" imgW="2258695" imgH="405765" progId="Equation.3">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3434" y="2726531"/>
                        <a:ext cx="5965035" cy="765175"/>
                      </a:xfrm>
                      <a:prstGeom prst="rect">
                        <a:avLst/>
                      </a:prstGeom>
                      <a:noFill/>
                      <a:ln>
                        <a:noFill/>
                      </a:ln>
                    </p:spPr>
                  </p:pic>
                </p:oleObj>
              </mc:Fallback>
            </mc:AlternateContent>
          </a:graphicData>
        </a:graphic>
      </p:graphicFrame>
      <p:graphicFrame>
        <p:nvGraphicFramePr>
          <p:cNvPr id="8" name="Object 7"/>
          <p:cNvGraphicFramePr/>
          <p:nvPr/>
        </p:nvGraphicFramePr>
        <p:xfrm>
          <a:off x="3293433" y="1961356"/>
          <a:ext cx="5979019" cy="765175"/>
        </p:xfrm>
        <a:graphic>
          <a:graphicData uri="http://schemas.openxmlformats.org/presentationml/2006/ole">
            <mc:AlternateContent xmlns:mc="http://schemas.openxmlformats.org/markup-compatibility/2006">
              <mc:Choice xmlns:v="urn:schemas-microsoft-com:vml" Requires="v">
                <p:oleObj spid="_x0000_s10606" r:id="rId7" imgW="2233295" imgH="405765" progId="Equation.3">
                  <p:embed/>
                </p:oleObj>
              </mc:Choice>
              <mc:Fallback>
                <p:oleObj r:id="rId7" imgW="2233295" imgH="405765" progId="Equation.3">
                  <p:embed/>
                  <p:pic>
                    <p:nvPicPr>
                      <p:cNvPr id="0"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93433" y="1961356"/>
                        <a:ext cx="5979019" cy="765175"/>
                      </a:xfrm>
                      <a:prstGeom prst="rect">
                        <a:avLst/>
                      </a:prstGeom>
                      <a:noFill/>
                      <a:ln>
                        <a:noFill/>
                      </a:ln>
                    </p:spPr>
                  </p:pic>
                </p:oleObj>
              </mc:Fallback>
            </mc:AlternateContent>
          </a:graphicData>
        </a:graphic>
      </p:graphicFrame>
      <p:graphicFrame>
        <p:nvGraphicFramePr>
          <p:cNvPr id="9" name="Object 8"/>
          <p:cNvGraphicFramePr/>
          <p:nvPr/>
        </p:nvGraphicFramePr>
        <p:xfrm>
          <a:off x="3291847" y="3447256"/>
          <a:ext cx="5985012" cy="850900"/>
        </p:xfrm>
        <a:graphic>
          <a:graphicData uri="http://schemas.openxmlformats.org/presentationml/2006/ole">
            <mc:AlternateContent xmlns:mc="http://schemas.openxmlformats.org/markup-compatibility/2006">
              <mc:Choice xmlns:v="urn:schemas-microsoft-com:vml" Requires="v">
                <p:oleObj spid="_x0000_s10607" r:id="rId9" imgW="2222500" imgH="405765" progId="Equation.3">
                  <p:embed/>
                </p:oleObj>
              </mc:Choice>
              <mc:Fallback>
                <p:oleObj r:id="rId9" imgW="2222500" imgH="405765" progId="Equation.3">
                  <p:embed/>
                  <p:pic>
                    <p:nvPicPr>
                      <p:cNvPr id="0" name="Object 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91847" y="3447256"/>
                        <a:ext cx="5985012" cy="850900"/>
                      </a:xfrm>
                      <a:prstGeom prst="rect">
                        <a:avLst/>
                      </a:prstGeom>
                      <a:noFill/>
                      <a:ln>
                        <a:noFill/>
                      </a:ln>
                    </p:spPr>
                  </p:pic>
                </p:oleObj>
              </mc:Fallback>
            </mc:AlternateContent>
          </a:graphicData>
        </a:graphic>
      </p:graphicFrame>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Feature Space</a:t>
            </a:r>
          </a:p>
        </p:txBody>
      </p:sp>
      <p:sp>
        <p:nvSpPr>
          <p:cNvPr id="2" name="灯片编号占位符 1"/>
          <p:cNvSpPr>
            <a:spLocks noGrp="1"/>
          </p:cNvSpPr>
          <p:nvPr>
            <p:ph type="sldNum" sz="quarter" idx="12"/>
          </p:nvPr>
        </p:nvSpPr>
        <p:spPr/>
        <p:txBody>
          <a:bodyPr/>
          <a:lstStyle/>
          <a:p>
            <a:fld id="{48F63A3B-78C7-47BE-AE5E-E10140E04643}" type="slidenum">
              <a:rPr lang="en-US" smtClean="0"/>
              <a:t>6</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109" y="2132365"/>
            <a:ext cx="7813963" cy="322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矩形 2"/>
              <p:cNvSpPr/>
              <p:nvPr/>
            </p:nvSpPr>
            <p:spPr>
              <a:xfrm>
                <a:off x="7845434" y="3745264"/>
                <a:ext cx="1926638" cy="564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𝜔𝜔</m:t>
                      </m:r>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7845434" y="3745264"/>
                <a:ext cx="1926638" cy="564558"/>
              </a:xfrm>
              <a:prstGeom prst="rect">
                <a:avLst/>
              </a:prstGeom>
              <a:blipFill rotWithShape="1">
                <a:blip r:embed="rId4"/>
                <a:stretch>
                  <a:fillRect l="-330" t="-1131" r="-327" b="-1111"/>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7845434" y="3842877"/>
                <a:ext cx="1317925" cy="369332"/>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𝜔</m:t>
                        </m:r>
                      </m:e>
                      <m:sub>
                        <m:r>
                          <a:rPr lang="en-US" altLang="zh-CN" b="0" i="1" smtClean="0">
                            <a:latin typeface="Cambria Math" panose="02040503050406030204" pitchFamily="18" charset="0"/>
                          </a:rPr>
                          <m:t>2</m:t>
                        </m:r>
                      </m:sub>
                    </m:sSub>
                  </m:oMath>
                </a14:m>
                <a:r>
                  <a:rPr lang="en-US" altLang="zh-CN" dirty="0"/>
                  <a:t>(tomato)</a:t>
                </a:r>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7845434" y="3842877"/>
                <a:ext cx="1317925" cy="369332"/>
              </a:xfrm>
              <a:prstGeom prst="rect">
                <a:avLst/>
              </a:prstGeom>
              <a:blipFill rotWithShape="1">
                <a:blip r:embed="rId5"/>
                <a:stretch>
                  <a:fillRect l="-1" t="-133" r="23" b="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345814" y="2832268"/>
                <a:ext cx="1926638" cy="564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𝜔𝜔</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7345814" y="2832268"/>
                <a:ext cx="1926638" cy="564558"/>
              </a:xfrm>
              <a:prstGeom prst="rect">
                <a:avLst/>
              </a:prstGeom>
              <a:blipFill rotWithShape="1">
                <a:blip r:embed="rId4"/>
                <a:stretch>
                  <a:fillRect l="-337" t="-1155" r="-320" b="-1087"/>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7336725" y="2895288"/>
                <a:ext cx="1790105"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7336725" y="2895288"/>
                <a:ext cx="1790105" cy="438518"/>
              </a:xfrm>
              <a:prstGeom prst="rect">
                <a:avLst/>
              </a:prstGeom>
              <a:blipFill rotWithShape="1">
                <a:blip r:embed="rId6"/>
                <a:stretch>
                  <a:fillRect l="-32" t="-74" r="34" b="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039927" y="2769146"/>
                <a:ext cx="1307928" cy="438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𝜔𝜔</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4039927" y="2769146"/>
                <a:ext cx="1307928" cy="438517"/>
              </a:xfrm>
              <a:prstGeom prst="rect">
                <a:avLst/>
              </a:prstGeom>
              <a:blipFill rotWithShape="1">
                <a:blip r:embed="rId7"/>
                <a:stretch>
                  <a:fillRect l="-490" t="-1573" r="-446" b="-1385"/>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994245" y="2745215"/>
                <a:ext cx="1068947" cy="369332"/>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𝜔</m:t>
                        </m:r>
                      </m:e>
                      <m:sub>
                        <m:r>
                          <a:rPr lang="en-US" altLang="zh-CN" b="0" i="1" smtClean="0">
                            <a:latin typeface="Cambria Math" panose="02040503050406030204" pitchFamily="18" charset="0"/>
                          </a:rPr>
                          <m:t>1</m:t>
                        </m:r>
                      </m:sub>
                    </m:sSub>
                  </m:oMath>
                </a14:m>
                <a:r>
                  <a:rPr lang="en-US" altLang="zh-CN" dirty="0"/>
                  <a:t>(pear)</a:t>
                </a:r>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3994245" y="2745215"/>
                <a:ext cx="1068947" cy="369332"/>
              </a:xfrm>
              <a:prstGeom prst="rect">
                <a:avLst/>
              </a:prstGeom>
              <a:blipFill rotWithShape="1">
                <a:blip r:embed="rId8"/>
                <a:stretch>
                  <a:fillRect l="-9" t="-30" r="32" b="1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224453" y="4924447"/>
                <a:ext cx="1926638" cy="564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𝜔𝜔</m:t>
                      </m:r>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6224453" y="4924447"/>
                <a:ext cx="1926638" cy="564558"/>
              </a:xfrm>
              <a:prstGeom prst="rect">
                <a:avLst/>
              </a:prstGeom>
              <a:blipFill rotWithShape="1">
                <a:blip r:embed="rId4"/>
                <a:stretch>
                  <a:fillRect l="-339" t="-1129" r="-318" b="-1113"/>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368284" y="4825059"/>
                <a:ext cx="1638975" cy="369332"/>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en-US" altLang="zh-CN" dirty="0"/>
                  <a:t>(roundness)</a:t>
                </a:r>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6368284" y="4825059"/>
                <a:ext cx="1638975" cy="369332"/>
              </a:xfrm>
              <a:prstGeom prst="rect">
                <a:avLst/>
              </a:prstGeom>
              <a:blipFill rotWithShape="1">
                <a:blip r:embed="rId9"/>
                <a:stretch>
                  <a:fillRect l="-31" t="-89" r="33" b="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687782" y="3307100"/>
                <a:ext cx="1195084" cy="756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𝜔𝜔</m:t>
                      </m:r>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687782" y="3307100"/>
                <a:ext cx="1195084" cy="756900"/>
              </a:xfrm>
              <a:prstGeom prst="rect">
                <a:avLst/>
              </a:prstGeom>
              <a:blipFill rotWithShape="1">
                <a:blip r:embed="rId10"/>
                <a:stretch>
                  <a:fillRect l="-570" t="-842" r="-492" b="-839"/>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2732663" y="3233216"/>
                <a:ext cx="115929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r>
                  <a:rPr lang="en-US" altLang="zh-CN" dirty="0"/>
                  <a:t>(redness)</a:t>
                </a:r>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732663" y="3233216"/>
                <a:ext cx="1159292" cy="646331"/>
              </a:xfrm>
              <a:prstGeom prst="rect">
                <a:avLst/>
              </a:prstGeom>
              <a:blipFill rotWithShape="1">
                <a:blip r:embed="rId11"/>
                <a:stretch>
                  <a:fillRect l="-22" t="-67" r="3" b="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067607" y="4793605"/>
                <a:ext cx="1926638" cy="564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𝜔𝜔</m:t>
                      </m:r>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067607" y="4793605"/>
                <a:ext cx="1926638" cy="564558"/>
              </a:xfrm>
              <a:prstGeom prst="rect">
                <a:avLst/>
              </a:prstGeom>
              <a:blipFill rotWithShape="1">
                <a:blip r:embed="rId4"/>
                <a:stretch>
                  <a:fillRect l="-332" t="-1235" r="-325" b="-1119"/>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2285928" y="4843967"/>
                <a:ext cx="1790105"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2285928" y="4843967"/>
                <a:ext cx="1790105" cy="438518"/>
              </a:xfrm>
              <a:prstGeom prst="rect">
                <a:avLst/>
              </a:prstGeom>
              <a:blipFill rotWithShape="1">
                <a:blip r:embed="rId12"/>
                <a:stretch>
                  <a:fillRect l="-31" t="-43" r="34" b="127"/>
                </a:stretch>
              </a:blipFill>
            </p:spPr>
            <p:txBody>
              <a:bodyPr/>
              <a:lstStyle/>
              <a:p>
                <a:r>
                  <a:rPr lang="zh-CN" alt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ea typeface="宋体" panose="02010600030101010101" pitchFamily="2" charset="-122"/>
              </a:rPr>
              <a:t>Texture based Feature Extraction</a:t>
            </a:r>
            <a:endParaRPr lang="zh-CN" altLang="en-US" dirty="0"/>
          </a:p>
        </p:txBody>
      </p:sp>
      <p:sp>
        <p:nvSpPr>
          <p:cNvPr id="2" name="灯片编号占位符 1"/>
          <p:cNvSpPr>
            <a:spLocks noGrp="1"/>
          </p:cNvSpPr>
          <p:nvPr>
            <p:ph type="sldNum" sz="quarter" idx="12"/>
          </p:nvPr>
        </p:nvSpPr>
        <p:spPr/>
        <p:txBody>
          <a:bodyPr/>
          <a:lstStyle/>
          <a:p>
            <a:fld id="{48F63A3B-78C7-47BE-AE5E-E10140E04643}" type="slidenum">
              <a:rPr lang="en-US" smtClean="0"/>
              <a:t>60</a:t>
            </a:fld>
            <a:endParaRPr lang="en-US" dirty="0"/>
          </a:p>
        </p:txBody>
      </p:sp>
      <p:graphicFrame>
        <p:nvGraphicFramePr>
          <p:cNvPr id="4" name="Object 2"/>
          <p:cNvGraphicFramePr/>
          <p:nvPr/>
        </p:nvGraphicFramePr>
        <p:xfrm>
          <a:off x="1771103" y="1708150"/>
          <a:ext cx="1352550" cy="1352550"/>
        </p:xfrm>
        <a:graphic>
          <a:graphicData uri="http://schemas.openxmlformats.org/presentationml/2006/ole">
            <mc:AlternateContent xmlns:mc="http://schemas.openxmlformats.org/markup-compatibility/2006">
              <mc:Choice xmlns:v="urn:schemas-microsoft-com:vml" Requires="v">
                <p:oleObj spid="_x0000_s11538" r:id="rId3" imgW="603250" imgH="603250" progId="Word.Picture.8">
                  <p:embed/>
                </p:oleObj>
              </mc:Choice>
              <mc:Fallback>
                <p:oleObj r:id="rId3" imgW="603250" imgH="603250" progId="Word.Picture.8">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103" y="1708150"/>
                        <a:ext cx="135255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5" name="Picture 5" descr="adams01Feature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503" y="3155950"/>
            <a:ext cx="10096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adams01Featurei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3503" y="4298950"/>
            <a:ext cx="101917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rocky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1303" y="1708150"/>
            <a:ext cx="134302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rocky02FeatureR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23703" y="4298950"/>
            <a:ext cx="10287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yuTszHim01FeatureR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23703" y="3155950"/>
            <a:ext cx="101917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yuTszHim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71503" y="1708150"/>
            <a:ext cx="1333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yuTszHim01FeatureR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23903" y="315595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descr="yuTszHim01Featureim"/>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23903" y="4298950"/>
            <a:ext cx="101917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3"/>
          <p:cNvGraphicFramePr/>
          <p:nvPr/>
        </p:nvGraphicFramePr>
        <p:xfrm>
          <a:off x="6800303" y="1250950"/>
          <a:ext cx="3276600" cy="2462213"/>
        </p:xfrm>
        <a:graphic>
          <a:graphicData uri="http://schemas.openxmlformats.org/presentationml/2006/ole">
            <mc:AlternateContent xmlns:mc="http://schemas.openxmlformats.org/markup-compatibility/2006">
              <mc:Choice xmlns:v="urn:schemas-microsoft-com:vml" Requires="v">
                <p:oleObj spid="_x0000_s11539" r:id="rId12" imgW="4334510" imgH="3256915" progId="Word.Document.8">
                  <p:embed/>
                </p:oleObj>
              </mc:Choice>
              <mc:Fallback>
                <p:oleObj r:id="rId12" imgW="4334510" imgH="3256915" progId="Word.Document.8">
                  <p:embed/>
                  <p:pic>
                    <p:nvPicPr>
                      <p:cNvPr id="0" name="Object 3"/>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00303" y="1250950"/>
                        <a:ext cx="32766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 name="Object 4"/>
          <p:cNvGraphicFramePr/>
          <p:nvPr/>
        </p:nvGraphicFramePr>
        <p:xfrm>
          <a:off x="6800303" y="3917950"/>
          <a:ext cx="3276600" cy="2349500"/>
        </p:xfrm>
        <a:graphic>
          <a:graphicData uri="http://schemas.openxmlformats.org/presentationml/2006/ole">
            <mc:AlternateContent xmlns:mc="http://schemas.openxmlformats.org/markup-compatibility/2006">
              <mc:Choice xmlns:v="urn:schemas-microsoft-com:vml" Requires="v">
                <p:oleObj spid="_x0000_s11540" r:id="rId14" imgW="4515485" imgH="3238500" progId="Word.Document.8">
                  <p:embed/>
                </p:oleObj>
              </mc:Choice>
              <mc:Fallback>
                <p:oleObj r:id="rId14" imgW="4515485" imgH="3238500" progId="Word.Document.8">
                  <p:embed/>
                  <p:pic>
                    <p:nvPicPr>
                      <p:cNvPr id="0" name="Object 4"/>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00303" y="3917950"/>
                        <a:ext cx="327660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 name="Rectangle 16"/>
          <p:cNvSpPr>
            <a:spLocks noGrp="1" noChangeArrowheads="1"/>
          </p:cNvSpPr>
          <p:nvPr>
            <p:ph idx="1"/>
          </p:nvPr>
        </p:nvSpPr>
        <p:spPr>
          <a:xfrm>
            <a:off x="1694903" y="5594350"/>
            <a:ext cx="5105400" cy="762000"/>
          </a:xfrm>
        </p:spPr>
        <p:txBody>
          <a:bodyPr>
            <a:normAutofit/>
          </a:bodyPr>
          <a:lstStyle/>
          <a:p>
            <a:pPr marL="0" indent="0">
              <a:buFontTx/>
              <a:buNone/>
            </a:pPr>
            <a:r>
              <a:rPr lang="en-US" altLang="zh-TW" sz="2000" dirty="0">
                <a:ea typeface="PMingLiU" pitchFamily="18" charset="-120"/>
              </a:rPr>
              <a:t>Each feature vector is two 2D matrices: real and imaginary part</a:t>
            </a:r>
            <a:endParaRPr lang="en-US" altLang="zh-CN" sz="2000" dirty="0">
              <a:ea typeface="宋体" panose="02010600030101010101" pitchFamily="2" charset="-122"/>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ea typeface="宋体" panose="02010600030101010101" pitchFamily="2" charset="-122"/>
              </a:rPr>
              <a:t>Texture based Feature Extraction</a:t>
            </a:r>
            <a:endParaRPr lang="zh-CN" altLang="en-US" dirty="0"/>
          </a:p>
        </p:txBody>
      </p:sp>
      <p:sp>
        <p:nvSpPr>
          <p:cNvPr id="2" name="灯片编号占位符 1"/>
          <p:cNvSpPr>
            <a:spLocks noGrp="1"/>
          </p:cNvSpPr>
          <p:nvPr>
            <p:ph type="sldNum" sz="quarter" idx="12"/>
          </p:nvPr>
        </p:nvSpPr>
        <p:spPr/>
        <p:txBody>
          <a:bodyPr/>
          <a:lstStyle/>
          <a:p>
            <a:fld id="{48F63A3B-78C7-47BE-AE5E-E10140E04643}" type="slidenum">
              <a:rPr lang="en-US" smtClean="0"/>
              <a:t>61</a:t>
            </a:fld>
            <a:endParaRPr lang="en-US" dirty="0"/>
          </a:p>
        </p:txBody>
      </p:sp>
      <p:graphicFrame>
        <p:nvGraphicFramePr>
          <p:cNvPr id="4" name="Object 2"/>
          <p:cNvGraphicFramePr>
            <a:graphicFrameLocks noGrp="1"/>
          </p:cNvGraphicFramePr>
          <p:nvPr>
            <p:ph idx="1"/>
          </p:nvPr>
        </p:nvGraphicFramePr>
        <p:xfrm>
          <a:off x="1077913" y="2239963"/>
          <a:ext cx="8998154" cy="1341437"/>
        </p:xfrm>
        <a:graphic>
          <a:graphicData uri="http://schemas.openxmlformats.org/presentationml/2006/ole">
            <mc:AlternateContent xmlns:mc="http://schemas.openxmlformats.org/markup-compatibility/2006">
              <mc:Choice xmlns:v="urn:schemas-microsoft-com:vml" Requires="v">
                <p:oleObj spid="_x0000_s12472" r:id="rId3" imgW="3072130" imgH="635000" progId="Equation.3">
                  <p:embed/>
                </p:oleObj>
              </mc:Choice>
              <mc:Fallback>
                <p:oleObj r:id="rId3" imgW="3072130" imgH="635000" progId="Equation.3">
                  <p:embed/>
                  <p:pic>
                    <p:nvPicPr>
                      <p:cNvPr id="0" name="Object 2"/>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913" y="2239963"/>
                        <a:ext cx="8998154" cy="1341437"/>
                      </a:xfrm>
                      <a:prstGeom prst="rect">
                        <a:avLst/>
                      </a:prstGeom>
                      <a:solidFill>
                        <a:srgbClr val="FFFFFF"/>
                      </a:solidFill>
                      <a:ln>
                        <a:noFill/>
                      </a:ln>
                    </p:spPr>
                  </p:pic>
                </p:oleObj>
              </mc:Fallback>
            </mc:AlternateContent>
          </a:graphicData>
        </a:graphic>
      </p:graphicFrame>
      <mc:AlternateContent xmlns:mc="http://schemas.openxmlformats.org/markup-compatibility/2006" xmlns:a14="http://schemas.microsoft.com/office/drawing/2010/main">
        <mc:Choice Requires="a14">
          <p:sp>
            <p:nvSpPr>
              <p:cNvPr id="5" name="Rectangle 3"/>
              <p:cNvSpPr>
                <a:spLocks noChangeArrowheads="1"/>
              </p:cNvSpPr>
              <p:nvPr/>
            </p:nvSpPr>
            <p:spPr bwMode="auto">
              <a:xfrm>
                <a:off x="533399" y="1447800"/>
                <a:ext cx="11161295" cy="49911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30000"/>
                  </a:spcBef>
                  <a:buFontTx/>
                  <a:buChar char="•"/>
                </a:pPr>
                <a:r>
                  <a:rPr lang="en-US" altLang="zh-CN" sz="2000" dirty="0">
                    <a:latin typeface="微软雅黑" panose="020B0503020204020204" pitchFamily="34" charset="-122"/>
                    <a:ea typeface="微软雅黑" panose="020B0503020204020204" pitchFamily="34" charset="-122"/>
                  </a:rPr>
                  <a:t>Hamming distance is used to measure the similarity of two palmprints.</a:t>
                </a:r>
                <a:r>
                  <a:rPr lang="en-US" altLang="zh-CN" sz="2000" dirty="0">
                    <a:solidFill>
                      <a:srgbClr val="FFFF00"/>
                    </a:solidFill>
                    <a:latin typeface="微软雅黑" panose="020B0503020204020204" pitchFamily="34" charset="-122"/>
                    <a:ea typeface="微软雅黑" panose="020B0503020204020204" pitchFamily="34" charset="-122"/>
                  </a:rPr>
                  <a:t> </a:t>
                </a:r>
                <a:r>
                  <a:rPr lang="en-US" altLang="zh-TW" sz="2000" dirty="0">
                    <a:latin typeface="微软雅黑" panose="020B0503020204020204" pitchFamily="34" charset="-122"/>
                    <a:ea typeface="微软雅黑" panose="020B0503020204020204" pitchFamily="34" charset="-122"/>
                  </a:rPr>
                  <a:t>Based on the normalized distance</a:t>
                </a:r>
                <a:endParaRPr lang="en-US" altLang="zh-CN" sz="2000" dirty="0">
                  <a:latin typeface="微软雅黑" panose="020B0503020204020204" pitchFamily="34" charset="-122"/>
                  <a:ea typeface="微软雅黑" panose="020B0503020204020204" pitchFamily="34" charset="-122"/>
                </a:endParaRPr>
              </a:p>
              <a:p>
                <a:pPr>
                  <a:spcBef>
                    <a:spcPct val="30000"/>
                  </a:spcBef>
                  <a:buFontTx/>
                  <a:buChar char="•"/>
                </a:pPr>
                <a:endParaRPr lang="en-US" altLang="zh-CN" sz="2000" dirty="0">
                  <a:latin typeface="微软雅黑" panose="020B0503020204020204" pitchFamily="34" charset="-122"/>
                  <a:ea typeface="微软雅黑" panose="020B0503020204020204" pitchFamily="34" charset="-122"/>
                </a:endParaRPr>
              </a:p>
              <a:p>
                <a:pPr>
                  <a:spcBef>
                    <a:spcPct val="30000"/>
                  </a:spcBef>
                  <a:buFontTx/>
                  <a:buChar char="•"/>
                </a:pPr>
                <a:endParaRPr lang="en-US" altLang="zh-CN" sz="2000" dirty="0">
                  <a:latin typeface="微软雅黑" panose="020B0503020204020204" pitchFamily="34" charset="-122"/>
                  <a:ea typeface="微软雅黑" panose="020B0503020204020204" pitchFamily="34" charset="-122"/>
                </a:endParaRPr>
              </a:p>
              <a:p>
                <a:endParaRPr lang="en-US" altLang="zh-TW" sz="2000" dirty="0">
                  <a:latin typeface="微软雅黑" panose="020B0503020204020204" pitchFamily="34" charset="-122"/>
                  <a:ea typeface="微软雅黑" panose="020B0503020204020204" pitchFamily="34" charset="-122"/>
                </a:endParaRPr>
              </a:p>
              <a:p>
                <a:endParaRPr lang="en-US" altLang="zh-TW" sz="2000" dirty="0">
                  <a:latin typeface="微软雅黑" panose="020B0503020204020204" pitchFamily="34" charset="-122"/>
                  <a:ea typeface="微软雅黑" panose="020B0503020204020204" pitchFamily="34" charset="-122"/>
                </a:endParaRPr>
              </a:p>
              <a:p>
                <a:endParaRPr lang="en-US" altLang="zh-TW" sz="2000" dirty="0">
                  <a:latin typeface="微软雅黑" panose="020B0503020204020204" pitchFamily="34" charset="-122"/>
                  <a:ea typeface="微软雅黑" panose="020B0503020204020204" pitchFamily="34" charset="-122"/>
                </a:endParaRPr>
              </a:p>
              <a:p>
                <a:r>
                  <a:rPr lang="en-US" altLang="zh-TW" sz="2000" dirty="0">
                    <a:latin typeface="微软雅黑" panose="020B0503020204020204" pitchFamily="34" charset="-122"/>
                    <a:ea typeface="微软雅黑" panose="020B0503020204020204" pitchFamily="34" charset="-122"/>
                  </a:rPr>
                  <a:t>-- </a:t>
                </a:r>
                <a14:m>
                  <m:oMath xmlns:m="http://schemas.openxmlformats.org/officeDocument/2006/math">
                    <m:r>
                      <a:rPr lang="en-US" altLang="zh-TW" sz="2000" i="1" dirty="0" smtClean="0">
                        <a:latin typeface="Cambria Math" panose="02040503050406030204" pitchFamily="18" charset="0"/>
                        <a:ea typeface="微软雅黑" panose="020B0503020204020204" pitchFamily="34" charset="-122"/>
                      </a:rPr>
                      <m:t>𝑃</m:t>
                    </m:r>
                  </m:oMath>
                </a14:m>
                <a:r>
                  <a:rPr lang="en-US" altLang="zh-TW" sz="2000" dirty="0">
                    <a:latin typeface="微软雅黑" panose="020B0503020204020204" pitchFamily="34" charset="-122"/>
                    <a:ea typeface="微软雅黑" panose="020B0503020204020204" pitchFamily="34" charset="-122"/>
                  </a:rPr>
                  <a:t> and </a:t>
                </a:r>
                <a14:m>
                  <m:oMath xmlns:m="http://schemas.openxmlformats.org/officeDocument/2006/math">
                    <m:r>
                      <a:rPr lang="en-US" altLang="zh-TW" sz="2000" i="1" dirty="0" smtClean="0">
                        <a:latin typeface="Cambria Math" panose="02040503050406030204" pitchFamily="18" charset="0"/>
                        <a:ea typeface="微软雅黑" panose="020B0503020204020204" pitchFamily="34" charset="-122"/>
                      </a:rPr>
                      <m:t>𝑄</m:t>
                    </m:r>
                  </m:oMath>
                </a14:m>
                <a:r>
                  <a:rPr lang="en-US" altLang="zh-TW" sz="2000" dirty="0">
                    <a:latin typeface="微软雅黑" panose="020B0503020204020204" pitchFamily="34" charset="-122"/>
                    <a:ea typeface="微软雅黑" panose="020B0503020204020204" pitchFamily="34" charset="-122"/>
                  </a:rPr>
                  <a:t> be two palmprint feature matrices; </a:t>
                </a:r>
                <a14:m>
                  <m:oMath xmlns:m="http://schemas.openxmlformats.org/officeDocument/2006/math">
                    <m:r>
                      <a:rPr lang="en-US" altLang="zh-TW" sz="2000" i="1" dirty="0" smtClean="0">
                        <a:latin typeface="Cambria Math" panose="02040503050406030204" pitchFamily="18" charset="0"/>
                        <a:ea typeface="微软雅黑" panose="020B0503020204020204" pitchFamily="34" charset="-122"/>
                      </a:rPr>
                      <m:t>𝑃</m:t>
                    </m:r>
                    <m:r>
                      <a:rPr lang="en-US" altLang="zh-TW" sz="2000" i="1" baseline="-25000" dirty="0">
                        <a:latin typeface="Cambria Math" panose="02040503050406030204" pitchFamily="18" charset="0"/>
                        <a:ea typeface="微软雅黑" panose="020B0503020204020204" pitchFamily="34" charset="-122"/>
                      </a:rPr>
                      <m:t>𝑅</m:t>
                    </m:r>
                    <m:r>
                      <a:rPr lang="en-US" altLang="zh-TW" sz="2000" i="1" dirty="0">
                        <a:latin typeface="Cambria Math" panose="02040503050406030204" pitchFamily="18" charset="0"/>
                        <a:ea typeface="微软雅黑" panose="020B0503020204020204" pitchFamily="34" charset="-122"/>
                      </a:rPr>
                      <m:t>(</m:t>
                    </m:r>
                    <m:r>
                      <a:rPr lang="en-US" altLang="zh-TW" sz="2000" i="1" dirty="0">
                        <a:latin typeface="Cambria Math" panose="02040503050406030204" pitchFamily="18" charset="0"/>
                        <a:ea typeface="微软雅黑" panose="020B0503020204020204" pitchFamily="34" charset="-122"/>
                      </a:rPr>
                      <m:t>𝑄𝑅</m:t>
                    </m:r>
                    <m:r>
                      <a:rPr lang="en-US" altLang="zh-TW" sz="2000" i="1" dirty="0">
                        <a:latin typeface="Cambria Math" panose="02040503050406030204" pitchFamily="18" charset="0"/>
                        <a:ea typeface="微软雅黑" panose="020B0503020204020204" pitchFamily="34" charset="-122"/>
                      </a:rPr>
                      <m:t>) </m:t>
                    </m:r>
                  </m:oMath>
                </a14:m>
                <a:r>
                  <a:rPr lang="en-US" altLang="zh-TW" sz="2000" dirty="0">
                    <a:latin typeface="微软雅黑" panose="020B0503020204020204" pitchFamily="34" charset="-122"/>
                    <a:ea typeface="微软雅黑" panose="020B0503020204020204" pitchFamily="34" charset="-122"/>
                  </a:rPr>
                  <a:t>and </a:t>
                </a:r>
                <a14:m>
                  <m:oMath xmlns:m="http://schemas.openxmlformats.org/officeDocument/2006/math">
                    <m:r>
                      <a:rPr lang="en-US" altLang="zh-TW" sz="2000" i="1" dirty="0" smtClean="0">
                        <a:latin typeface="Cambria Math" panose="02040503050406030204" pitchFamily="18" charset="0"/>
                        <a:ea typeface="微软雅黑" panose="020B0503020204020204" pitchFamily="34" charset="-122"/>
                      </a:rPr>
                      <m:t>𝑃</m:t>
                    </m:r>
                    <m:r>
                      <a:rPr lang="en-US" altLang="zh-TW" sz="2000" i="1" baseline="-25000" dirty="0">
                        <a:latin typeface="Cambria Math" panose="02040503050406030204" pitchFamily="18" charset="0"/>
                        <a:ea typeface="微软雅黑" panose="020B0503020204020204" pitchFamily="34" charset="-122"/>
                      </a:rPr>
                      <m:t>𝐼</m:t>
                    </m:r>
                    <m:r>
                      <a:rPr lang="en-US" altLang="zh-TW" sz="2000" i="1" dirty="0">
                        <a:latin typeface="Cambria Math" panose="02040503050406030204" pitchFamily="18" charset="0"/>
                        <a:ea typeface="微软雅黑" panose="020B0503020204020204" pitchFamily="34" charset="-122"/>
                      </a:rPr>
                      <m:t>(</m:t>
                    </m:r>
                    <m:r>
                      <a:rPr lang="en-US" altLang="zh-TW" sz="2000" i="1" dirty="0">
                        <a:latin typeface="Cambria Math" panose="02040503050406030204" pitchFamily="18" charset="0"/>
                        <a:ea typeface="微软雅黑" panose="020B0503020204020204" pitchFamily="34" charset="-122"/>
                      </a:rPr>
                      <m:t>𝑄𝐼</m:t>
                    </m:r>
                    <m:r>
                      <a:rPr lang="en-US" altLang="zh-TW" sz="2000" i="1" dirty="0">
                        <a:latin typeface="Cambria Math" panose="02040503050406030204" pitchFamily="18" charset="0"/>
                        <a:ea typeface="微软雅黑" panose="020B0503020204020204" pitchFamily="34" charset="-122"/>
                      </a:rPr>
                      <m:t>) </m:t>
                    </m:r>
                  </m:oMath>
                </a14:m>
                <a:r>
                  <a:rPr lang="en-US" altLang="zh-TW" sz="2000" dirty="0">
                    <a:latin typeface="微软雅黑" panose="020B0503020204020204" pitchFamily="34" charset="-122"/>
                    <a:ea typeface="微软雅黑" panose="020B0503020204020204" pitchFamily="34" charset="-122"/>
                  </a:rPr>
                  <a:t>are real part and imaginary part of </a:t>
                </a:r>
                <a14:m>
                  <m:oMath xmlns:m="http://schemas.openxmlformats.org/officeDocument/2006/math">
                    <m:r>
                      <a:rPr lang="en-US" altLang="zh-TW" sz="2000" i="1" dirty="0" smtClean="0">
                        <a:latin typeface="Cambria Math" panose="02040503050406030204" pitchFamily="18" charset="0"/>
                        <a:ea typeface="微软雅黑" panose="020B0503020204020204" pitchFamily="34" charset="-122"/>
                      </a:rPr>
                      <m:t>𝑃</m:t>
                    </m:r>
                    <m:r>
                      <a:rPr lang="en-US" altLang="zh-TW" sz="2000" i="1" dirty="0" smtClean="0">
                        <a:latin typeface="Cambria Math" panose="02040503050406030204" pitchFamily="18" charset="0"/>
                        <a:ea typeface="微软雅黑" panose="020B0503020204020204" pitchFamily="34" charset="-122"/>
                      </a:rPr>
                      <m:t>(</m:t>
                    </m:r>
                    <m:r>
                      <a:rPr lang="en-US" altLang="zh-TW" sz="2000" i="1" dirty="0" smtClean="0">
                        <a:latin typeface="Cambria Math" panose="02040503050406030204" pitchFamily="18" charset="0"/>
                        <a:ea typeface="微软雅黑" panose="020B0503020204020204" pitchFamily="34" charset="-122"/>
                      </a:rPr>
                      <m:t>𝑄</m:t>
                    </m:r>
                    <m:r>
                      <a:rPr lang="en-US" altLang="zh-TW" sz="2000" i="1" dirty="0" smtClean="0">
                        <a:latin typeface="Cambria Math" panose="02040503050406030204" pitchFamily="18" charset="0"/>
                        <a:ea typeface="微软雅黑" panose="020B0503020204020204" pitchFamily="34" charset="-122"/>
                      </a:rPr>
                      <m:t>)</m:t>
                    </m:r>
                  </m:oMath>
                </a14:m>
                <a:r>
                  <a:rPr lang="en-US" altLang="zh-TW" sz="2000" dirty="0">
                    <a:latin typeface="微软雅黑" panose="020B0503020204020204" pitchFamily="34" charset="-122"/>
                    <a:ea typeface="微软雅黑" panose="020B0503020204020204" pitchFamily="34" charset="-122"/>
                  </a:rPr>
                  <a:t>, respectively</a:t>
                </a:r>
              </a:p>
              <a:p>
                <a:pPr>
                  <a:spcBef>
                    <a:spcPct val="30000"/>
                  </a:spcBef>
                  <a:buFontTx/>
                  <a:buChar char="•"/>
                </a:pPr>
                <a:endParaRPr lang="en-US" altLang="zh-TW" sz="2000" dirty="0">
                  <a:latin typeface="微软雅黑" panose="020B0503020204020204" pitchFamily="34" charset="-122"/>
                  <a:ea typeface="微软雅黑" panose="020B0503020204020204" pitchFamily="34" charset="-122"/>
                </a:endParaRPr>
              </a:p>
              <a:p>
                <a:r>
                  <a:rPr lang="en-US" altLang="zh-TW" sz="2000" dirty="0">
                    <a:latin typeface="微软雅黑" panose="020B0503020204020204" pitchFamily="34" charset="-122"/>
                    <a:ea typeface="微软雅黑" panose="020B0503020204020204" pitchFamily="34" charset="-122"/>
                  </a:rPr>
                  <a:t>-- The Boolean operator       is equal to zero if two bits are equal.                          </a:t>
                </a:r>
              </a:p>
              <a:p>
                <a:pPr>
                  <a:spcBef>
                    <a:spcPct val="30000"/>
                  </a:spcBef>
                  <a:buFontTx/>
                  <a:buChar char="•"/>
                </a:pPr>
                <a:endParaRPr lang="en-US" altLang="zh-TW" sz="2000" dirty="0">
                  <a:latin typeface="微软雅黑" panose="020B0503020204020204" pitchFamily="34" charset="-122"/>
                  <a:ea typeface="微软雅黑" panose="020B0503020204020204" pitchFamily="34" charset="-122"/>
                </a:endParaRPr>
              </a:p>
              <a:p>
                <a:r>
                  <a:rPr lang="en-US" altLang="zh-TW" sz="2000" dirty="0">
                    <a:latin typeface="微软雅黑" panose="020B0503020204020204" pitchFamily="34" charset="-122"/>
                    <a:ea typeface="微软雅黑" panose="020B0503020204020204" pitchFamily="34" charset="-122"/>
                  </a:rPr>
                  <a:t>-- </a:t>
                </a:r>
                <a14:m>
                  <m:oMath xmlns:m="http://schemas.openxmlformats.org/officeDocument/2006/math">
                    <m:r>
                      <a:rPr lang="en-US" altLang="zh-TW" sz="2000" i="1" dirty="0" smtClean="0">
                        <a:latin typeface="Cambria Math" panose="02040503050406030204" pitchFamily="18" charset="0"/>
                        <a:ea typeface="微软雅黑" panose="020B0503020204020204" pitchFamily="34" charset="-122"/>
                      </a:rPr>
                      <m:t>𝐷</m:t>
                    </m:r>
                    <m:r>
                      <a:rPr lang="en-US" altLang="zh-TW" sz="2000" i="1" baseline="-25000" dirty="0">
                        <a:latin typeface="Cambria Math" panose="02040503050406030204" pitchFamily="18" charset="0"/>
                        <a:ea typeface="微软雅黑" panose="020B0503020204020204" pitchFamily="34" charset="-122"/>
                      </a:rPr>
                      <m:t>0</m:t>
                    </m:r>
                  </m:oMath>
                </a14:m>
                <a:r>
                  <a:rPr lang="en-US" altLang="zh-TW" sz="2000" dirty="0">
                    <a:latin typeface="微软雅黑" panose="020B0503020204020204" pitchFamily="34" charset="-122"/>
                    <a:ea typeface="微软雅黑" panose="020B0503020204020204" pitchFamily="34" charset="-122"/>
                  </a:rPr>
                  <a:t> is between 0 to 1 where 0 means prefect match.</a:t>
                </a:r>
                <a:endParaRPr lang="en-US" altLang="zh-CN" sz="2000" dirty="0">
                  <a:latin typeface="微软雅黑" panose="020B0503020204020204" pitchFamily="34" charset="-122"/>
                  <a:ea typeface="微软雅黑" panose="020B0503020204020204" pitchFamily="34" charset="-122"/>
                </a:endParaRPr>
              </a:p>
            </p:txBody>
          </p:sp>
        </mc:Choice>
        <mc:Fallback xmlns="">
          <p:sp>
            <p:nvSpPr>
              <p:cNvPr id="5" name="Rectangle 3"/>
              <p:cNvSpPr>
                <a:spLocks noRot="1" noChangeAspect="1" noMove="1" noResize="1" noEditPoints="1" noAdjustHandles="1" noChangeArrowheads="1" noChangeShapeType="1" noTextEdit="1"/>
              </p:cNvSpPr>
              <p:nvPr/>
            </p:nvSpPr>
            <p:spPr bwMode="auto">
              <a:xfrm>
                <a:off x="533399" y="1447800"/>
                <a:ext cx="11161295" cy="4991100"/>
              </a:xfrm>
              <a:prstGeom prst="rect">
                <a:avLst/>
              </a:prstGeom>
              <a:blipFill rotWithShape="1">
                <a:blip r:embed="rId5"/>
                <a:stretch>
                  <a:fillRect l="-6" r="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6" name="Object 3"/>
          <p:cNvGraphicFramePr/>
          <p:nvPr/>
        </p:nvGraphicFramePr>
        <p:xfrm>
          <a:off x="3596773" y="4814887"/>
          <a:ext cx="488521" cy="390525"/>
        </p:xfrm>
        <a:graphic>
          <a:graphicData uri="http://schemas.openxmlformats.org/presentationml/2006/ole">
            <mc:AlternateContent xmlns:mc="http://schemas.openxmlformats.org/markup-compatibility/2006">
              <mc:Choice xmlns:v="urn:schemas-microsoft-com:vml" Requires="v">
                <p:oleObj spid="_x0000_s12473" r:id="rId6" imgW="165100" imgH="177800" progId="Equation.3">
                  <p:embed/>
                </p:oleObj>
              </mc:Choice>
              <mc:Fallback>
                <p:oleObj r:id="rId6" imgW="165100" imgH="177800" progId="Equation.3">
                  <p:embed/>
                  <p:pic>
                    <p:nvPicPr>
                      <p:cNvPr id="0" name="Object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6773" y="4814887"/>
                        <a:ext cx="488521" cy="390525"/>
                      </a:xfrm>
                      <a:prstGeom prst="rect">
                        <a:avLst/>
                      </a:prstGeom>
                      <a:noFill/>
                      <a:ln>
                        <a:noFill/>
                      </a:ln>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ea typeface="宋体" panose="02010600030101010101" pitchFamily="2" charset="-122"/>
              </a:rPr>
              <a:t>Texture based Feature Extraction</a:t>
            </a:r>
            <a:endParaRPr lang="zh-CN" altLang="en-US" dirty="0"/>
          </a:p>
        </p:txBody>
      </p:sp>
      <p:sp>
        <p:nvSpPr>
          <p:cNvPr id="2" name="灯片编号占位符 1"/>
          <p:cNvSpPr>
            <a:spLocks noGrp="1"/>
          </p:cNvSpPr>
          <p:nvPr>
            <p:ph type="sldNum" sz="quarter" idx="12"/>
          </p:nvPr>
        </p:nvSpPr>
        <p:spPr/>
        <p:txBody>
          <a:bodyPr/>
          <a:lstStyle/>
          <a:p>
            <a:fld id="{48F63A3B-78C7-47BE-AE5E-E10140E04643}" type="slidenum">
              <a:rPr lang="en-US" smtClean="0"/>
              <a:t>62</a:t>
            </a:fld>
            <a:endParaRPr lang="en-US" dirty="0"/>
          </a:p>
        </p:txBody>
      </p:sp>
      <p:graphicFrame>
        <p:nvGraphicFramePr>
          <p:cNvPr id="4" name="Object 2"/>
          <p:cNvGraphicFramePr/>
          <p:nvPr/>
        </p:nvGraphicFramePr>
        <p:xfrm>
          <a:off x="8796085" y="1407934"/>
          <a:ext cx="2427288" cy="2441575"/>
        </p:xfrm>
        <a:graphic>
          <a:graphicData uri="http://schemas.openxmlformats.org/presentationml/2006/ole">
            <mc:AlternateContent xmlns:mc="http://schemas.openxmlformats.org/markup-compatibility/2006">
              <mc:Choice xmlns:v="urn:schemas-microsoft-com:vml" Requires="v">
                <p:oleObj spid="_x0000_s13496" r:id="rId3" imgW="1581785" imgH="1591310" progId="Word.Document.8">
                  <p:embed/>
                </p:oleObj>
              </mc:Choice>
              <mc:Fallback>
                <p:oleObj r:id="rId3" imgW="1581785" imgH="1591310" progId="Word.Document.8">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6085" y="1407934"/>
                        <a:ext cx="2427288"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3"/>
          <p:cNvGraphicFramePr/>
          <p:nvPr/>
        </p:nvGraphicFramePr>
        <p:xfrm>
          <a:off x="8826248" y="3967690"/>
          <a:ext cx="2397125" cy="2409825"/>
        </p:xfrm>
        <a:graphic>
          <a:graphicData uri="http://schemas.openxmlformats.org/presentationml/2006/ole">
            <mc:AlternateContent xmlns:mc="http://schemas.openxmlformats.org/markup-compatibility/2006">
              <mc:Choice xmlns:v="urn:schemas-microsoft-com:vml" Requires="v">
                <p:oleObj spid="_x0000_s13497" r:id="rId5" imgW="1562100" imgH="1570990" progId="Word.Document.8">
                  <p:embed/>
                </p:oleObj>
              </mc:Choice>
              <mc:Fallback>
                <p:oleObj r:id="rId5" imgW="1562100" imgH="1570990" progId="Word.Document.8">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6248" y="3967690"/>
                        <a:ext cx="2397125"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6" name="Group 5"/>
          <p:cNvGrpSpPr/>
          <p:nvPr/>
        </p:nvGrpSpPr>
        <p:grpSpPr bwMode="auto">
          <a:xfrm>
            <a:off x="1503279" y="4324016"/>
            <a:ext cx="5334000" cy="2057400"/>
            <a:chOff x="-3" y="-3"/>
            <a:chExt cx="2104" cy="1582"/>
          </a:xfrm>
        </p:grpSpPr>
        <p:grpSp>
          <p:nvGrpSpPr>
            <p:cNvPr id="7" name="Group 6"/>
            <p:cNvGrpSpPr/>
            <p:nvPr/>
          </p:nvGrpSpPr>
          <p:grpSpPr bwMode="auto">
            <a:xfrm>
              <a:off x="0" y="0"/>
              <a:ext cx="2098" cy="1576"/>
              <a:chOff x="0" y="0"/>
              <a:chExt cx="2098" cy="1576"/>
            </a:xfrm>
          </p:grpSpPr>
          <p:grpSp>
            <p:nvGrpSpPr>
              <p:cNvPr id="9" name="Group 7"/>
              <p:cNvGrpSpPr/>
              <p:nvPr/>
            </p:nvGrpSpPr>
            <p:grpSpPr bwMode="auto">
              <a:xfrm>
                <a:off x="0" y="0"/>
                <a:ext cx="1049" cy="394"/>
                <a:chOff x="0" y="0"/>
                <a:chExt cx="1049" cy="394"/>
              </a:xfrm>
            </p:grpSpPr>
            <p:sp>
              <p:nvSpPr>
                <p:cNvPr id="27" name="Rectangle 8"/>
                <p:cNvSpPr>
                  <a:spLocks noChangeArrowheads="1"/>
                </p:cNvSpPr>
                <p:nvPr/>
              </p:nvSpPr>
              <p:spPr bwMode="auto">
                <a:xfrm>
                  <a:off x="43" y="0"/>
                  <a:ext cx="963"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z="2000">
                      <a:latin typeface="Tahoma" panose="020B0604030504040204" pitchFamily="34" charset="0"/>
                      <a:ea typeface="PMingLiU" pitchFamily="18" charset="-120"/>
                    </a:rPr>
                    <a:t>Operation</a:t>
                  </a:r>
                </a:p>
              </p:txBody>
            </p:sp>
            <p:sp>
              <p:nvSpPr>
                <p:cNvPr id="28" name="Rectangle 9"/>
                <p:cNvSpPr>
                  <a:spLocks noChangeArrowheads="1"/>
                </p:cNvSpPr>
                <p:nvPr/>
              </p:nvSpPr>
              <p:spPr bwMode="auto">
                <a:xfrm>
                  <a:off x="0" y="0"/>
                  <a:ext cx="1049" cy="39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grpSp>
          <p:grpSp>
            <p:nvGrpSpPr>
              <p:cNvPr id="10" name="Group 10"/>
              <p:cNvGrpSpPr/>
              <p:nvPr/>
            </p:nvGrpSpPr>
            <p:grpSpPr bwMode="auto">
              <a:xfrm>
                <a:off x="1049" y="0"/>
                <a:ext cx="1049" cy="394"/>
                <a:chOff x="1049" y="0"/>
                <a:chExt cx="1049" cy="394"/>
              </a:xfrm>
            </p:grpSpPr>
            <p:sp>
              <p:nvSpPr>
                <p:cNvPr id="25" name="Rectangle 11"/>
                <p:cNvSpPr>
                  <a:spLocks noChangeArrowheads="1"/>
                </p:cNvSpPr>
                <p:nvPr/>
              </p:nvSpPr>
              <p:spPr bwMode="auto">
                <a:xfrm>
                  <a:off x="1092" y="0"/>
                  <a:ext cx="963"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z="2000">
                      <a:latin typeface="Tahoma" panose="020B0604030504040204" pitchFamily="34" charset="0"/>
                      <a:ea typeface="PMingLiU" pitchFamily="18" charset="-120"/>
                    </a:rPr>
                    <a:t>Execution Time</a:t>
                  </a:r>
                </a:p>
              </p:txBody>
            </p:sp>
            <p:sp>
              <p:nvSpPr>
                <p:cNvPr id="26" name="Rectangle 12"/>
                <p:cNvSpPr>
                  <a:spLocks noChangeArrowheads="1"/>
                </p:cNvSpPr>
                <p:nvPr/>
              </p:nvSpPr>
              <p:spPr bwMode="auto">
                <a:xfrm>
                  <a:off x="1049" y="0"/>
                  <a:ext cx="1049" cy="39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grpSp>
          <p:sp>
            <p:nvSpPr>
              <p:cNvPr id="11" name="Rectangle 15"/>
              <p:cNvSpPr>
                <a:spLocks noChangeArrowheads="1"/>
              </p:cNvSpPr>
              <p:nvPr/>
            </p:nvSpPr>
            <p:spPr bwMode="auto">
              <a:xfrm>
                <a:off x="0" y="394"/>
                <a:ext cx="1049" cy="39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12" name="Rectangle 18"/>
              <p:cNvSpPr>
                <a:spLocks noChangeArrowheads="1"/>
              </p:cNvSpPr>
              <p:nvPr/>
            </p:nvSpPr>
            <p:spPr bwMode="auto">
              <a:xfrm>
                <a:off x="1049" y="394"/>
                <a:ext cx="1049" cy="39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grpSp>
            <p:nvGrpSpPr>
              <p:cNvPr id="13" name="Group 19"/>
              <p:cNvGrpSpPr/>
              <p:nvPr/>
            </p:nvGrpSpPr>
            <p:grpSpPr bwMode="auto">
              <a:xfrm>
                <a:off x="0" y="427"/>
                <a:ext cx="1049" cy="755"/>
                <a:chOff x="0" y="427"/>
                <a:chExt cx="1049" cy="755"/>
              </a:xfrm>
            </p:grpSpPr>
            <p:sp>
              <p:nvSpPr>
                <p:cNvPr id="23" name="Rectangle 20"/>
                <p:cNvSpPr>
                  <a:spLocks noChangeArrowheads="1"/>
                </p:cNvSpPr>
                <p:nvPr/>
              </p:nvSpPr>
              <p:spPr bwMode="auto">
                <a:xfrm>
                  <a:off x="43" y="427"/>
                  <a:ext cx="963"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z="2000">
                      <a:latin typeface="Tahoma" panose="020B0604030504040204" pitchFamily="34" charset="0"/>
                      <a:ea typeface="PMingLiU" pitchFamily="18" charset="-120"/>
                    </a:rPr>
                    <a:t>Feature Extraction</a:t>
                  </a:r>
                </a:p>
              </p:txBody>
            </p:sp>
            <p:sp>
              <p:nvSpPr>
                <p:cNvPr id="24" name="Rectangle 21"/>
                <p:cNvSpPr>
                  <a:spLocks noChangeArrowheads="1"/>
                </p:cNvSpPr>
                <p:nvPr/>
              </p:nvSpPr>
              <p:spPr bwMode="auto">
                <a:xfrm>
                  <a:off x="0" y="788"/>
                  <a:ext cx="1049" cy="39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grpSp>
          <p:grpSp>
            <p:nvGrpSpPr>
              <p:cNvPr id="14" name="Group 22"/>
              <p:cNvGrpSpPr/>
              <p:nvPr/>
            </p:nvGrpSpPr>
            <p:grpSpPr bwMode="auto">
              <a:xfrm>
                <a:off x="1049" y="427"/>
                <a:ext cx="1049" cy="755"/>
                <a:chOff x="1049" y="427"/>
                <a:chExt cx="1049" cy="755"/>
              </a:xfrm>
            </p:grpSpPr>
            <p:sp>
              <p:nvSpPr>
                <p:cNvPr id="21" name="Rectangle 23"/>
                <p:cNvSpPr>
                  <a:spLocks noChangeArrowheads="1"/>
                </p:cNvSpPr>
                <p:nvPr/>
              </p:nvSpPr>
              <p:spPr bwMode="auto">
                <a:xfrm>
                  <a:off x="1092" y="427"/>
                  <a:ext cx="963"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z="2000">
                      <a:latin typeface="Tahoma" panose="020B0604030504040204" pitchFamily="34" charset="0"/>
                      <a:ea typeface="PMingLiU" pitchFamily="18" charset="-120"/>
                    </a:rPr>
                    <a:t>64ms</a:t>
                  </a:r>
                </a:p>
              </p:txBody>
            </p:sp>
            <p:sp>
              <p:nvSpPr>
                <p:cNvPr id="22" name="Rectangle 24"/>
                <p:cNvSpPr>
                  <a:spLocks noChangeArrowheads="1"/>
                </p:cNvSpPr>
                <p:nvPr/>
              </p:nvSpPr>
              <p:spPr bwMode="auto">
                <a:xfrm>
                  <a:off x="1049" y="788"/>
                  <a:ext cx="1049" cy="39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grpSp>
          <p:grpSp>
            <p:nvGrpSpPr>
              <p:cNvPr id="15" name="Group 25"/>
              <p:cNvGrpSpPr/>
              <p:nvPr/>
            </p:nvGrpSpPr>
            <p:grpSpPr bwMode="auto">
              <a:xfrm>
                <a:off x="0" y="821"/>
                <a:ext cx="1049" cy="755"/>
                <a:chOff x="0" y="821"/>
                <a:chExt cx="1049" cy="755"/>
              </a:xfrm>
            </p:grpSpPr>
            <p:sp>
              <p:nvSpPr>
                <p:cNvPr id="19" name="Rectangle 26"/>
                <p:cNvSpPr>
                  <a:spLocks noChangeArrowheads="1"/>
                </p:cNvSpPr>
                <p:nvPr/>
              </p:nvSpPr>
              <p:spPr bwMode="auto">
                <a:xfrm>
                  <a:off x="43" y="821"/>
                  <a:ext cx="963"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z="2000">
                      <a:latin typeface="Tahoma" panose="020B0604030504040204" pitchFamily="34" charset="0"/>
                      <a:ea typeface="PMingLiU" pitchFamily="18" charset="-120"/>
                    </a:rPr>
                    <a:t>Matching</a:t>
                  </a:r>
                  <a:endParaRPr lang="en-US" altLang="zh-TW">
                    <a:latin typeface="Times New Roman" panose="02020603050405020304" pitchFamily="18" charset="0"/>
                    <a:ea typeface="PMingLiU" pitchFamily="18" charset="-120"/>
                  </a:endParaRPr>
                </a:p>
              </p:txBody>
            </p:sp>
            <p:sp>
              <p:nvSpPr>
                <p:cNvPr id="20" name="Rectangle 27"/>
                <p:cNvSpPr>
                  <a:spLocks noChangeArrowheads="1"/>
                </p:cNvSpPr>
                <p:nvPr/>
              </p:nvSpPr>
              <p:spPr bwMode="auto">
                <a:xfrm>
                  <a:off x="0" y="1182"/>
                  <a:ext cx="1049" cy="39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grpSp>
          <p:grpSp>
            <p:nvGrpSpPr>
              <p:cNvPr id="16" name="Group 28"/>
              <p:cNvGrpSpPr/>
              <p:nvPr/>
            </p:nvGrpSpPr>
            <p:grpSpPr bwMode="auto">
              <a:xfrm>
                <a:off x="1049" y="821"/>
                <a:ext cx="1049" cy="755"/>
                <a:chOff x="1049" y="821"/>
                <a:chExt cx="1049" cy="755"/>
              </a:xfrm>
            </p:grpSpPr>
            <p:sp>
              <p:nvSpPr>
                <p:cNvPr id="17" name="Rectangle 29"/>
                <p:cNvSpPr>
                  <a:spLocks noChangeArrowheads="1"/>
                </p:cNvSpPr>
                <p:nvPr/>
              </p:nvSpPr>
              <p:spPr bwMode="auto">
                <a:xfrm>
                  <a:off x="1092" y="821"/>
                  <a:ext cx="963"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z="2000">
                      <a:latin typeface="Tahoma" panose="020B0604030504040204" pitchFamily="34" charset="0"/>
                      <a:ea typeface="PMingLiU" pitchFamily="18" charset="-120"/>
                    </a:rPr>
                    <a:t>1.7ms</a:t>
                  </a:r>
                </a:p>
              </p:txBody>
            </p:sp>
            <p:sp>
              <p:nvSpPr>
                <p:cNvPr id="18" name="Rectangle 30"/>
                <p:cNvSpPr>
                  <a:spLocks noChangeArrowheads="1"/>
                </p:cNvSpPr>
                <p:nvPr/>
              </p:nvSpPr>
              <p:spPr bwMode="auto">
                <a:xfrm>
                  <a:off x="1049" y="1182"/>
                  <a:ext cx="1049" cy="39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grpSp>
        </p:grpSp>
        <p:sp>
          <p:nvSpPr>
            <p:cNvPr id="8" name="Rectangle 31"/>
            <p:cNvSpPr>
              <a:spLocks noChangeArrowheads="1"/>
            </p:cNvSpPr>
            <p:nvPr/>
          </p:nvSpPr>
          <p:spPr bwMode="auto">
            <a:xfrm>
              <a:off x="-3" y="-3"/>
              <a:ext cx="2104" cy="1582"/>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grpSp>
      <p:sp>
        <p:nvSpPr>
          <p:cNvPr id="29" name="Rectangle 34"/>
          <p:cNvSpPr>
            <a:spLocks noChangeArrowheads="1"/>
          </p:cNvSpPr>
          <p:nvPr/>
        </p:nvSpPr>
        <p:spPr bwMode="auto">
          <a:xfrm>
            <a:off x="848989" y="1398409"/>
            <a:ext cx="65532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826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30000"/>
              </a:spcBef>
              <a:buFontTx/>
              <a:buChar char="•"/>
            </a:pPr>
            <a:r>
              <a:rPr lang="en-US" altLang="zh-CN" sz="2400" dirty="0">
                <a:ea typeface="宋体" panose="02010600030101010101" pitchFamily="2" charset="-122"/>
              </a:rPr>
              <a:t>Low-resolution texture method is suitable for palmprint images even without clear lines. </a:t>
            </a:r>
          </a:p>
          <a:p>
            <a:pPr>
              <a:spcBef>
                <a:spcPct val="30000"/>
              </a:spcBef>
              <a:buFontTx/>
              <a:buChar char="•"/>
            </a:pPr>
            <a:r>
              <a:rPr lang="en-US" altLang="zh-CN" sz="2400" dirty="0">
                <a:ea typeface="宋体" panose="02010600030101010101" pitchFamily="2" charset="-122"/>
              </a:rPr>
              <a:t>This method can produce fixed length feature so matching time is shorter than line-based approach.</a:t>
            </a:r>
          </a:p>
          <a:p>
            <a:pPr>
              <a:spcBef>
                <a:spcPct val="30000"/>
              </a:spcBef>
              <a:buFontTx/>
              <a:buChar char="•"/>
            </a:pPr>
            <a:endParaRPr lang="en-US" altLang="zh-CN" sz="2400" b="1" dirty="0">
              <a:ea typeface="宋体" panose="02010600030101010101" pitchFamily="2" charset="-122"/>
            </a:endParaRPr>
          </a:p>
          <a:p>
            <a:pPr>
              <a:spcBef>
                <a:spcPct val="30000"/>
              </a:spcBef>
            </a:pPr>
            <a:endParaRPr lang="en-US" altLang="zh-CN" dirty="0">
              <a:ea typeface="宋体" panose="0201060003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ea typeface="宋体" panose="02010600030101010101" pitchFamily="2" charset="-122"/>
              </a:rPr>
              <a:t>Texture based Feature Extraction</a:t>
            </a:r>
            <a:endParaRPr lang="zh-CN" altLang="en-US" dirty="0"/>
          </a:p>
        </p:txBody>
      </p:sp>
      <p:sp>
        <p:nvSpPr>
          <p:cNvPr id="2" name="灯片编号占位符 1"/>
          <p:cNvSpPr>
            <a:spLocks noGrp="1"/>
          </p:cNvSpPr>
          <p:nvPr>
            <p:ph type="sldNum" sz="quarter" idx="12"/>
          </p:nvPr>
        </p:nvSpPr>
        <p:spPr/>
        <p:txBody>
          <a:bodyPr/>
          <a:lstStyle/>
          <a:p>
            <a:fld id="{48F63A3B-78C7-47BE-AE5E-E10140E04643}" type="slidenum">
              <a:rPr lang="en-US" smtClean="0"/>
              <a:t>63</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b="47586"/>
          <a:stretch>
            <a:fillRect/>
          </a:stretch>
        </p:blipFill>
        <p:spPr bwMode="auto">
          <a:xfrm>
            <a:off x="1239624" y="1216602"/>
            <a:ext cx="463232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t="52184"/>
          <a:stretch>
            <a:fillRect/>
          </a:stretch>
        </p:blipFill>
        <p:spPr bwMode="auto">
          <a:xfrm>
            <a:off x="6572463" y="3368675"/>
            <a:ext cx="4379913"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2603500" y="5597525"/>
            <a:ext cx="19510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ea typeface="宋体" panose="02010600030101010101" pitchFamily="2" charset="-122"/>
              </a:rPr>
              <a:t>EER=0.6%</a:t>
            </a:r>
            <a:endParaRPr lang="zh-CN" altLang="en-US" sz="2800">
              <a:ea typeface="宋体"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p:txBody>
          <a:bodyPr>
            <a:normAutofit/>
          </a:bodyPr>
          <a:lstStyle/>
          <a:p>
            <a:pPr eaLnBrk="0" hangingPunct="0"/>
            <a:r>
              <a:rPr lang="en-US" altLang="zh-CN" sz="2800" dirty="0">
                <a:ea typeface="宋体" panose="02010600030101010101" pitchFamily="2" charset="-122"/>
              </a:rPr>
              <a:t>Palmprint: A New Solution</a:t>
            </a:r>
          </a:p>
        </p:txBody>
      </p:sp>
      <p:sp>
        <p:nvSpPr>
          <p:cNvPr id="2" name="灯片编号占位符 1"/>
          <p:cNvSpPr>
            <a:spLocks noGrp="1"/>
          </p:cNvSpPr>
          <p:nvPr>
            <p:ph type="sldNum" sz="quarter" idx="12"/>
          </p:nvPr>
        </p:nvSpPr>
        <p:spPr/>
        <p:txBody>
          <a:bodyPr/>
          <a:lstStyle/>
          <a:p>
            <a:fld id="{48F63A3B-78C7-47BE-AE5E-E10140E04643}" type="slidenum">
              <a:rPr lang="en-US" smtClean="0"/>
              <a:t>64</a:t>
            </a:fld>
            <a:endParaRPr lang="en-US" dirty="0"/>
          </a:p>
        </p:txBody>
      </p:sp>
      <p:pic>
        <p:nvPicPr>
          <p:cNvPr id="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321" y="1295399"/>
            <a:ext cx="6084887"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
          <p:cNvPicPr>
            <a:picLocks noChangeAspect="1" noChangeArrowheads="1"/>
          </p:cNvPicPr>
          <p:nvPr/>
        </p:nvPicPr>
        <p:blipFill>
          <a:blip r:embed="rId4">
            <a:extLst>
              <a:ext uri="{28A0092B-C50C-407E-A947-70E740481C1C}">
                <a14:useLocalDpi xmlns:a14="http://schemas.microsoft.com/office/drawing/2010/main" val="0"/>
              </a:ext>
            </a:extLst>
          </a:blip>
          <a:srcRect l="49199" t="2054" b="7561"/>
          <a:stretch>
            <a:fillRect/>
          </a:stretch>
        </p:blipFill>
        <p:spPr bwMode="auto">
          <a:xfrm>
            <a:off x="8832714" y="2844727"/>
            <a:ext cx="1811338"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title"/>
          </p:nvPr>
        </p:nvSpPr>
        <p:spPr/>
        <p:txBody>
          <a:bodyPr>
            <a:normAutofit/>
          </a:bodyPr>
          <a:lstStyle/>
          <a:p>
            <a:pPr eaLnBrk="0" hangingPunct="0"/>
            <a:r>
              <a:rPr lang="en-US" altLang="zh-CN" sz="2800" dirty="0">
                <a:ea typeface="宋体" panose="02010600030101010101" pitchFamily="2" charset="-122"/>
              </a:rPr>
              <a:t>Palmprint: A New Solution</a:t>
            </a:r>
          </a:p>
        </p:txBody>
      </p:sp>
      <p:sp>
        <p:nvSpPr>
          <p:cNvPr id="2" name="灯片编号占位符 1"/>
          <p:cNvSpPr>
            <a:spLocks noGrp="1"/>
          </p:cNvSpPr>
          <p:nvPr>
            <p:ph type="sldNum" sz="quarter" idx="12"/>
          </p:nvPr>
        </p:nvSpPr>
        <p:spPr/>
        <p:txBody>
          <a:bodyPr/>
          <a:lstStyle/>
          <a:p>
            <a:fld id="{48F63A3B-78C7-47BE-AE5E-E10140E04643}" type="slidenum">
              <a:rPr lang="en-US" smtClean="0"/>
              <a:t>65</a:t>
            </a:fld>
            <a:endParaRPr lang="en-US" dirty="0"/>
          </a:p>
        </p:txBody>
      </p:sp>
      <p:pic>
        <p:nvPicPr>
          <p:cNvPr id="3"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5383" y="1791855"/>
            <a:ext cx="5786944" cy="381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095" y="2277895"/>
            <a:ext cx="3842824" cy="2866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9"/>
          <p:cNvSpPr>
            <a:spLocks noGrp="1" noChangeArrowheads="1"/>
          </p:cNvSpPr>
          <p:nvPr>
            <p:ph type="title"/>
          </p:nvPr>
        </p:nvSpPr>
        <p:spPr/>
        <p:txBody>
          <a:bodyPr/>
          <a:lstStyle/>
          <a:p>
            <a:pPr eaLnBrk="0" hangingPunct="0"/>
            <a:r>
              <a:rPr lang="en-US" altLang="zh-CN" sz="2800" dirty="0">
                <a:ea typeface="宋体" panose="02010600030101010101" pitchFamily="2" charset="-122"/>
              </a:rPr>
              <a:t>Palmprint: A New Solution</a:t>
            </a:r>
          </a:p>
        </p:txBody>
      </p:sp>
      <p:sp>
        <p:nvSpPr>
          <p:cNvPr id="2" name="灯片编号占位符 1"/>
          <p:cNvSpPr>
            <a:spLocks noGrp="1"/>
          </p:cNvSpPr>
          <p:nvPr>
            <p:ph type="sldNum" sz="quarter" idx="12"/>
          </p:nvPr>
        </p:nvSpPr>
        <p:spPr/>
        <p:txBody>
          <a:bodyPr/>
          <a:lstStyle/>
          <a:p>
            <a:fld id="{48F63A3B-78C7-47BE-AE5E-E10140E04643}" type="slidenum">
              <a:rPr lang="en-US" smtClean="0"/>
              <a:t>66</a:t>
            </a:fld>
            <a:endParaRPr lang="en-US" dirty="0"/>
          </a:p>
        </p:txBody>
      </p:sp>
      <p:pic>
        <p:nvPicPr>
          <p:cNvPr id="4"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3275" y="1194719"/>
            <a:ext cx="8045450" cy="546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Biocomputing Research Center</a:t>
            </a:r>
          </a:p>
        </p:txBody>
      </p:sp>
      <p:sp>
        <p:nvSpPr>
          <p:cNvPr id="2" name="灯片编号占位符 1"/>
          <p:cNvSpPr>
            <a:spLocks noGrp="1"/>
          </p:cNvSpPr>
          <p:nvPr>
            <p:ph type="sldNum" sz="quarter" idx="12"/>
          </p:nvPr>
        </p:nvSpPr>
        <p:spPr/>
        <p:txBody>
          <a:bodyPr/>
          <a:lstStyle/>
          <a:p>
            <a:fld id="{48F63A3B-78C7-47BE-AE5E-E10140E04643}" type="slidenum">
              <a:rPr lang="en-US" smtClean="0"/>
              <a:t>67</a:t>
            </a:fld>
            <a:endParaRPr lang="en-US" dirty="0"/>
          </a:p>
        </p:txBody>
      </p:sp>
      <p:graphicFrame>
        <p:nvGraphicFramePr>
          <p:cNvPr id="5" name="Object 6"/>
          <p:cNvGraphicFramePr/>
          <p:nvPr/>
        </p:nvGraphicFramePr>
        <p:xfrm>
          <a:off x="9272452" y="1315244"/>
          <a:ext cx="2520950" cy="2149475"/>
        </p:xfrm>
        <a:graphic>
          <a:graphicData uri="http://schemas.openxmlformats.org/presentationml/2006/ole">
            <mc:AlternateContent xmlns:mc="http://schemas.openxmlformats.org/markup-compatibility/2006">
              <mc:Choice xmlns:v="urn:schemas-microsoft-com:vml" Requires="v">
                <p:oleObj spid="_x0000_s14520" r:id="rId4" imgW="2235200" imgH="1905000" progId="Photoshop.Image.8">
                  <p:embed/>
                </p:oleObj>
              </mc:Choice>
              <mc:Fallback>
                <p:oleObj r:id="rId4" imgW="2235200" imgH="1905000" progId="Photoshop.Image.8">
                  <p:embed/>
                  <p:pic>
                    <p:nvPicPr>
                      <p:cNvPr id="0" name="Object 6"/>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2452" y="1315244"/>
                        <a:ext cx="2520950" cy="214947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6" name="Picture 3" descr="GUI2_li anna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8112" y="4209607"/>
            <a:ext cx="3671887"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system_dem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1502" y="4108687"/>
            <a:ext cx="2501900"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04"/>
          <p:cNvPicPr>
            <a:picLocks noChangeAspect="1" noChangeArrowheads="1"/>
          </p:cNvPicPr>
          <p:nvPr/>
        </p:nvPicPr>
        <p:blipFill>
          <a:blip r:embed="rId8">
            <a:extLst>
              <a:ext uri="{28A0092B-C50C-407E-A947-70E740481C1C}">
                <a14:useLocalDpi xmlns:a14="http://schemas.microsoft.com/office/drawing/2010/main" val="0"/>
              </a:ext>
            </a:extLst>
          </a:blip>
          <a:srcRect l="7529" t="20042" b="24866"/>
          <a:stretch>
            <a:fillRect/>
          </a:stretch>
        </p:blipFill>
        <p:spPr bwMode="auto">
          <a:xfrm>
            <a:off x="2139667" y="1031992"/>
            <a:ext cx="217328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descr="touchless palmprint syste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6402" y="2870563"/>
            <a:ext cx="248285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Object 17"/>
          <p:cNvGraphicFramePr/>
          <p:nvPr/>
        </p:nvGraphicFramePr>
        <p:xfrm>
          <a:off x="4499156" y="2787153"/>
          <a:ext cx="1511300" cy="1512888"/>
        </p:xfrm>
        <a:graphic>
          <a:graphicData uri="http://schemas.openxmlformats.org/presentationml/2006/ole">
            <mc:AlternateContent xmlns:mc="http://schemas.openxmlformats.org/markup-compatibility/2006">
              <mc:Choice xmlns:v="urn:schemas-microsoft-com:vml" Requires="v">
                <p:oleObj spid="_x0000_s14521" r:id="rId10" imgW="4876800" imgH="4876800" progId="Photoshop.Image.8">
                  <p:embed/>
                </p:oleObj>
              </mc:Choice>
              <mc:Fallback>
                <p:oleObj r:id="rId10" imgW="4876800" imgH="4876800" progId="Photoshop.Image.8">
                  <p:embed/>
                  <p:pic>
                    <p:nvPicPr>
                      <p:cNvPr id="0" name="Object 17"/>
                      <p:cNvPicPr>
                        <a:picLocks noGrp="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9156" y="2787153"/>
                        <a:ext cx="1511300" cy="1512888"/>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11" name="Picture 13" descr="立式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9355" y="1545431"/>
            <a:ext cx="1531938" cy="468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效果图01"/>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16081" t="13603" b="12492"/>
          <a:stretch>
            <a:fillRect/>
          </a:stretch>
        </p:blipFill>
        <p:spPr bwMode="auto">
          <a:xfrm>
            <a:off x="2210255" y="2526857"/>
            <a:ext cx="1873250"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05"/>
          <p:cNvPicPr>
            <a:picLocks noChangeAspect="1" noChangeArrowheads="1"/>
          </p:cNvPicPr>
          <p:nvPr/>
        </p:nvPicPr>
        <p:blipFill>
          <a:blip r:embed="rId14">
            <a:extLst>
              <a:ext uri="{28A0092B-C50C-407E-A947-70E740481C1C}">
                <a14:useLocalDpi xmlns:a14="http://schemas.microsoft.com/office/drawing/2010/main" val="0"/>
              </a:ext>
            </a:extLst>
          </a:blip>
          <a:srcRect l="19162" t="15970" r="15778" b="11897"/>
          <a:stretch>
            <a:fillRect/>
          </a:stretch>
        </p:blipFill>
        <p:spPr bwMode="auto">
          <a:xfrm>
            <a:off x="4546600" y="975389"/>
            <a:ext cx="1549400"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ea typeface="宋体" panose="02010600030101010101" pitchFamily="2" charset="-122"/>
              </a:rPr>
              <a:t>Multimodal Biometric System</a:t>
            </a:r>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1183105"/>
            <a:ext cx="7543800" cy="533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Feature Space</a:t>
            </a:r>
          </a:p>
        </p:txBody>
      </p:sp>
      <p:sp>
        <p:nvSpPr>
          <p:cNvPr id="2" name="灯片编号占位符 1"/>
          <p:cNvSpPr>
            <a:spLocks noGrp="1"/>
          </p:cNvSpPr>
          <p:nvPr>
            <p:ph type="sldNum" sz="quarter" idx="12"/>
          </p:nvPr>
        </p:nvSpPr>
        <p:spPr/>
        <p:txBody>
          <a:bodyPr/>
          <a:lstStyle/>
          <a:p>
            <a:fld id="{48F63A3B-78C7-47BE-AE5E-E10140E04643}" type="slidenum">
              <a:rPr lang="en-US" smtClean="0"/>
              <a:t>7</a:t>
            </a:fld>
            <a:endParaRPr lang="en-US" dirty="0"/>
          </a:p>
        </p:txBody>
      </p:sp>
      <p:pic>
        <p:nvPicPr>
          <p:cNvPr id="6" name="图片 5">
            <a:extLst>
              <a:ext uri="{FF2B5EF4-FFF2-40B4-BE49-F238E27FC236}">
                <a16:creationId xmlns:a16="http://schemas.microsoft.com/office/drawing/2014/main" id="{B7666A31-4707-462F-A10D-04579605A1CB}"/>
              </a:ext>
            </a:extLst>
          </p:cNvPr>
          <p:cNvPicPr>
            <a:picLocks noChangeAspect="1"/>
          </p:cNvPicPr>
          <p:nvPr/>
        </p:nvPicPr>
        <p:blipFill>
          <a:blip r:embed="rId3"/>
          <a:stretch>
            <a:fillRect/>
          </a:stretch>
        </p:blipFill>
        <p:spPr>
          <a:xfrm>
            <a:off x="610312" y="1278411"/>
            <a:ext cx="3996324" cy="2882303"/>
          </a:xfrm>
          <a:prstGeom prst="rect">
            <a:avLst/>
          </a:prstGeom>
        </p:spPr>
      </p:pic>
      <p:pic>
        <p:nvPicPr>
          <p:cNvPr id="18" name="Picture 3">
            <a:extLst>
              <a:ext uri="{FF2B5EF4-FFF2-40B4-BE49-F238E27FC236}">
                <a16:creationId xmlns:a16="http://schemas.microsoft.com/office/drawing/2014/main" id="{D003E4E8-1F88-4AA4-B1EB-9ACE7F4C4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6886" y="1496056"/>
            <a:ext cx="4407474" cy="1635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图片 15">
            <a:extLst>
              <a:ext uri="{FF2B5EF4-FFF2-40B4-BE49-F238E27FC236}">
                <a16:creationId xmlns:a16="http://schemas.microsoft.com/office/drawing/2014/main" id="{45821CEB-E943-4F20-9FAF-6FEE14B8CA53}"/>
              </a:ext>
            </a:extLst>
          </p:cNvPr>
          <p:cNvPicPr>
            <a:picLocks noChangeAspect="1"/>
          </p:cNvPicPr>
          <p:nvPr/>
        </p:nvPicPr>
        <p:blipFill>
          <a:blip r:embed="rId5"/>
          <a:stretch>
            <a:fillRect/>
          </a:stretch>
        </p:blipFill>
        <p:spPr>
          <a:xfrm>
            <a:off x="6716886" y="3543534"/>
            <a:ext cx="4654283" cy="3041073"/>
          </a:xfrm>
          <a:prstGeom prst="rect">
            <a:avLst/>
          </a:prstGeom>
        </p:spPr>
      </p:pic>
      <p:pic>
        <p:nvPicPr>
          <p:cNvPr id="19" name="图片 18">
            <a:extLst>
              <a:ext uri="{FF2B5EF4-FFF2-40B4-BE49-F238E27FC236}">
                <a16:creationId xmlns:a16="http://schemas.microsoft.com/office/drawing/2014/main" id="{C51ED325-2355-4ACE-B47C-9ED1431C7E8A}"/>
              </a:ext>
            </a:extLst>
          </p:cNvPr>
          <p:cNvPicPr>
            <a:picLocks noChangeAspect="1"/>
          </p:cNvPicPr>
          <p:nvPr/>
        </p:nvPicPr>
        <p:blipFill>
          <a:blip r:embed="rId6"/>
          <a:stretch>
            <a:fillRect/>
          </a:stretch>
        </p:blipFill>
        <p:spPr>
          <a:xfrm>
            <a:off x="610312" y="4418639"/>
            <a:ext cx="4924579" cy="2165968"/>
          </a:xfrm>
          <a:prstGeom prst="rect">
            <a:avLst/>
          </a:prstGeom>
        </p:spPr>
      </p:pic>
    </p:spTree>
    <p:extLst>
      <p:ext uri="{BB962C8B-B14F-4D97-AF65-F5344CB8AC3E}">
        <p14:creationId xmlns:p14="http://schemas.microsoft.com/office/powerpoint/2010/main" val="256541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Pattern Classification</a:t>
            </a:r>
          </a:p>
        </p:txBody>
      </p:sp>
      <p:sp>
        <p:nvSpPr>
          <p:cNvPr id="2" name="灯片编号占位符 1"/>
          <p:cNvSpPr>
            <a:spLocks noGrp="1"/>
          </p:cNvSpPr>
          <p:nvPr>
            <p:ph type="sldNum" sz="quarter" idx="12"/>
          </p:nvPr>
        </p:nvSpPr>
        <p:spPr/>
        <p:txBody>
          <a:bodyPr/>
          <a:lstStyle/>
          <a:p>
            <a:fld id="{48F63A3B-78C7-47BE-AE5E-E10140E04643}" type="slidenum">
              <a:rPr lang="en-US" smtClean="0"/>
              <a:t>8</a:t>
            </a:fld>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l="7159" r="3769" b="10803"/>
          <a:stretch>
            <a:fillRect/>
          </a:stretch>
        </p:blipFill>
        <p:spPr bwMode="auto">
          <a:xfrm>
            <a:off x="5698123" y="2319506"/>
            <a:ext cx="5654675" cy="325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21"/>
          <p:cNvGrpSpPr/>
          <p:nvPr/>
        </p:nvGrpSpPr>
        <p:grpSpPr bwMode="auto">
          <a:xfrm>
            <a:off x="1217028" y="2014706"/>
            <a:ext cx="3894138" cy="4054475"/>
            <a:chOff x="0" y="1259"/>
            <a:chExt cx="2453" cy="2554"/>
          </a:xfrm>
        </p:grpSpPr>
        <p:sp>
          <p:nvSpPr>
            <p:cNvPr id="7" name="Line 7"/>
            <p:cNvSpPr>
              <a:spLocks noChangeShapeType="1"/>
            </p:cNvSpPr>
            <p:nvPr/>
          </p:nvSpPr>
          <p:spPr bwMode="auto">
            <a:xfrm flipV="1">
              <a:off x="364" y="1349"/>
              <a:ext cx="499" cy="16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 name="Freeform 8"/>
            <p:cNvSpPr>
              <a:spLocks noChangeArrowheads="1"/>
            </p:cNvSpPr>
            <p:nvPr/>
          </p:nvSpPr>
          <p:spPr bwMode="auto">
            <a:xfrm>
              <a:off x="182" y="1360"/>
              <a:ext cx="501" cy="851"/>
            </a:xfrm>
            <a:custGeom>
              <a:avLst/>
              <a:gdLst>
                <a:gd name="T0" fmla="*/ 23 w 431"/>
                <a:gd name="T1" fmla="*/ 348 h 756"/>
                <a:gd name="T2" fmla="*/ 114 w 431"/>
                <a:gd name="T3" fmla="*/ 30 h 756"/>
                <a:gd name="T4" fmla="*/ 386 w 431"/>
                <a:gd name="T5" fmla="*/ 166 h 756"/>
                <a:gd name="T6" fmla="*/ 386 w 431"/>
                <a:gd name="T7" fmla="*/ 484 h 756"/>
                <a:gd name="T8" fmla="*/ 205 w 431"/>
                <a:gd name="T9" fmla="*/ 756 h 756"/>
                <a:gd name="T10" fmla="*/ 23 w 431"/>
                <a:gd name="T11" fmla="*/ 484 h 756"/>
                <a:gd name="T12" fmla="*/ 69 w 431"/>
                <a:gd name="T13" fmla="*/ 348 h 756"/>
                <a:gd name="T14" fmla="*/ 23 w 431"/>
                <a:gd name="T15" fmla="*/ 348 h 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756">
                  <a:moveTo>
                    <a:pt x="23" y="348"/>
                  </a:moveTo>
                  <a:cubicBezTo>
                    <a:pt x="30" y="295"/>
                    <a:pt x="54" y="60"/>
                    <a:pt x="114" y="30"/>
                  </a:cubicBezTo>
                  <a:cubicBezTo>
                    <a:pt x="174" y="0"/>
                    <a:pt x="341" y="90"/>
                    <a:pt x="386" y="166"/>
                  </a:cubicBezTo>
                  <a:cubicBezTo>
                    <a:pt x="431" y="242"/>
                    <a:pt x="416" y="386"/>
                    <a:pt x="386" y="484"/>
                  </a:cubicBezTo>
                  <a:cubicBezTo>
                    <a:pt x="356" y="582"/>
                    <a:pt x="265" y="756"/>
                    <a:pt x="205" y="756"/>
                  </a:cubicBezTo>
                  <a:cubicBezTo>
                    <a:pt x="145" y="756"/>
                    <a:pt x="46" y="552"/>
                    <a:pt x="23" y="484"/>
                  </a:cubicBezTo>
                  <a:cubicBezTo>
                    <a:pt x="0" y="416"/>
                    <a:pt x="69" y="371"/>
                    <a:pt x="69" y="348"/>
                  </a:cubicBezTo>
                  <a:cubicBezTo>
                    <a:pt x="69" y="325"/>
                    <a:pt x="16" y="401"/>
                    <a:pt x="23" y="348"/>
                  </a:cubicBezTo>
                  <a:close/>
                </a:path>
              </a:pathLst>
            </a:custGeom>
            <a:solidFill>
              <a:schemeClr val="accent1"/>
            </a:solidFill>
            <a:ln w="9525">
              <a:solidFill>
                <a:schemeClr val="tx1"/>
              </a:solidFill>
              <a:round/>
            </a:ln>
          </p:spPr>
          <p:txBody>
            <a:bodyPr/>
            <a:lstStyle/>
            <a:p>
              <a:endParaRPr lang="zh-CN" altLang="en-US">
                <a:ea typeface="宋体" panose="02010600030101010101" pitchFamily="2" charset="-122"/>
              </a:endParaRPr>
            </a:p>
          </p:txBody>
        </p:sp>
        <p:sp>
          <p:nvSpPr>
            <p:cNvPr id="9" name="Freeform 9"/>
            <p:cNvSpPr>
              <a:spLocks noChangeArrowheads="1"/>
            </p:cNvSpPr>
            <p:nvPr/>
          </p:nvSpPr>
          <p:spPr bwMode="auto">
            <a:xfrm>
              <a:off x="1089" y="1259"/>
              <a:ext cx="669" cy="559"/>
            </a:xfrm>
            <a:custGeom>
              <a:avLst/>
              <a:gdLst>
                <a:gd name="T0" fmla="*/ 139 w 576"/>
                <a:gd name="T1" fmla="*/ 113 h 496"/>
                <a:gd name="T2" fmla="*/ 187 w 576"/>
                <a:gd name="T3" fmla="*/ 203 h 496"/>
                <a:gd name="T4" fmla="*/ 180 w 576"/>
                <a:gd name="T5" fmla="*/ 376 h 496"/>
                <a:gd name="T6" fmla="*/ 139 w 576"/>
                <a:gd name="T7" fmla="*/ 432 h 496"/>
                <a:gd name="T8" fmla="*/ 69 w 576"/>
                <a:gd name="T9" fmla="*/ 439 h 496"/>
                <a:gd name="T10" fmla="*/ 56 w 576"/>
                <a:gd name="T11" fmla="*/ 487 h 496"/>
                <a:gd name="T12" fmla="*/ 111 w 576"/>
                <a:gd name="T13" fmla="*/ 481 h 496"/>
                <a:gd name="T14" fmla="*/ 278 w 576"/>
                <a:gd name="T15" fmla="*/ 446 h 496"/>
                <a:gd name="T16" fmla="*/ 375 w 576"/>
                <a:gd name="T17" fmla="*/ 397 h 496"/>
                <a:gd name="T18" fmla="*/ 507 w 576"/>
                <a:gd name="T19" fmla="*/ 446 h 496"/>
                <a:gd name="T20" fmla="*/ 569 w 576"/>
                <a:gd name="T21" fmla="*/ 376 h 496"/>
                <a:gd name="T22" fmla="*/ 472 w 576"/>
                <a:gd name="T23" fmla="*/ 175 h 496"/>
                <a:gd name="T24" fmla="*/ 368 w 576"/>
                <a:gd name="T25" fmla="*/ 154 h 496"/>
                <a:gd name="T26" fmla="*/ 396 w 576"/>
                <a:gd name="T27" fmla="*/ 50 h 496"/>
                <a:gd name="T28" fmla="*/ 340 w 576"/>
                <a:gd name="T29" fmla="*/ 2 h 496"/>
                <a:gd name="T30" fmla="*/ 243 w 576"/>
                <a:gd name="T31" fmla="*/ 9 h 496"/>
                <a:gd name="T32" fmla="*/ 201 w 576"/>
                <a:gd name="T33" fmla="*/ 36 h 496"/>
                <a:gd name="T34" fmla="*/ 180 w 576"/>
                <a:gd name="T35" fmla="*/ 50 h 496"/>
                <a:gd name="T36" fmla="*/ 139 w 576"/>
                <a:gd name="T37" fmla="*/ 113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6" h="496">
                  <a:moveTo>
                    <a:pt x="139" y="113"/>
                  </a:moveTo>
                  <a:cubicBezTo>
                    <a:pt x="165" y="139"/>
                    <a:pt x="172" y="170"/>
                    <a:pt x="187" y="203"/>
                  </a:cubicBezTo>
                  <a:cubicBezTo>
                    <a:pt x="185" y="261"/>
                    <a:pt x="184" y="318"/>
                    <a:pt x="180" y="376"/>
                  </a:cubicBezTo>
                  <a:cubicBezTo>
                    <a:pt x="179" y="397"/>
                    <a:pt x="161" y="427"/>
                    <a:pt x="139" y="432"/>
                  </a:cubicBezTo>
                  <a:cubicBezTo>
                    <a:pt x="116" y="437"/>
                    <a:pt x="92" y="437"/>
                    <a:pt x="69" y="439"/>
                  </a:cubicBezTo>
                  <a:cubicBezTo>
                    <a:pt x="60" y="442"/>
                    <a:pt x="0" y="456"/>
                    <a:pt x="56" y="487"/>
                  </a:cubicBezTo>
                  <a:cubicBezTo>
                    <a:pt x="72" y="496"/>
                    <a:pt x="93" y="483"/>
                    <a:pt x="111" y="481"/>
                  </a:cubicBezTo>
                  <a:cubicBezTo>
                    <a:pt x="168" y="473"/>
                    <a:pt x="222" y="460"/>
                    <a:pt x="278" y="446"/>
                  </a:cubicBezTo>
                  <a:cubicBezTo>
                    <a:pt x="312" y="428"/>
                    <a:pt x="338" y="406"/>
                    <a:pt x="375" y="397"/>
                  </a:cubicBezTo>
                  <a:cubicBezTo>
                    <a:pt x="425" y="405"/>
                    <a:pt x="465" y="418"/>
                    <a:pt x="507" y="446"/>
                  </a:cubicBezTo>
                  <a:cubicBezTo>
                    <a:pt x="554" y="434"/>
                    <a:pt x="545" y="412"/>
                    <a:pt x="569" y="376"/>
                  </a:cubicBezTo>
                  <a:cubicBezTo>
                    <a:pt x="563" y="276"/>
                    <a:pt x="576" y="210"/>
                    <a:pt x="472" y="175"/>
                  </a:cubicBezTo>
                  <a:cubicBezTo>
                    <a:pt x="431" y="179"/>
                    <a:pt x="383" y="200"/>
                    <a:pt x="368" y="154"/>
                  </a:cubicBezTo>
                  <a:cubicBezTo>
                    <a:pt x="373" y="105"/>
                    <a:pt x="371" y="87"/>
                    <a:pt x="396" y="50"/>
                  </a:cubicBezTo>
                  <a:cubicBezTo>
                    <a:pt x="409" y="0"/>
                    <a:pt x="383" y="11"/>
                    <a:pt x="340" y="2"/>
                  </a:cubicBezTo>
                  <a:cubicBezTo>
                    <a:pt x="308" y="4"/>
                    <a:pt x="274" y="1"/>
                    <a:pt x="243" y="9"/>
                  </a:cubicBezTo>
                  <a:cubicBezTo>
                    <a:pt x="227" y="13"/>
                    <a:pt x="215" y="27"/>
                    <a:pt x="201" y="36"/>
                  </a:cubicBezTo>
                  <a:cubicBezTo>
                    <a:pt x="194" y="41"/>
                    <a:pt x="180" y="50"/>
                    <a:pt x="180" y="50"/>
                  </a:cubicBezTo>
                  <a:cubicBezTo>
                    <a:pt x="172" y="78"/>
                    <a:pt x="160" y="92"/>
                    <a:pt x="139" y="113"/>
                  </a:cubicBezTo>
                  <a:close/>
                </a:path>
              </a:pathLst>
            </a:custGeom>
            <a:solidFill>
              <a:schemeClr val="accent1"/>
            </a:solidFill>
            <a:ln w="9525">
              <a:solidFill>
                <a:schemeClr val="tx1"/>
              </a:solidFill>
              <a:round/>
            </a:ln>
          </p:spPr>
          <p:txBody>
            <a:bodyPr/>
            <a:lstStyle/>
            <a:p>
              <a:endParaRPr lang="zh-CN" altLang="en-US">
                <a:ea typeface="宋体" panose="02010600030101010101" pitchFamily="2" charset="-122"/>
              </a:endParaRPr>
            </a:p>
          </p:txBody>
        </p:sp>
        <p:sp>
          <p:nvSpPr>
            <p:cNvPr id="10" name="Freeform 10"/>
            <p:cNvSpPr>
              <a:spLocks noChangeArrowheads="1"/>
            </p:cNvSpPr>
            <p:nvPr/>
          </p:nvSpPr>
          <p:spPr bwMode="auto">
            <a:xfrm>
              <a:off x="678" y="2032"/>
              <a:ext cx="502" cy="488"/>
            </a:xfrm>
            <a:custGeom>
              <a:avLst/>
              <a:gdLst>
                <a:gd name="T0" fmla="*/ 409 w 433"/>
                <a:gd name="T1" fmla="*/ 264 h 433"/>
                <a:gd name="T2" fmla="*/ 374 w 433"/>
                <a:gd name="T3" fmla="*/ 118 h 433"/>
                <a:gd name="T4" fmla="*/ 333 w 433"/>
                <a:gd name="T5" fmla="*/ 35 h 433"/>
                <a:gd name="T6" fmla="*/ 229 w 433"/>
                <a:gd name="T7" fmla="*/ 0 h 433"/>
                <a:gd name="T8" fmla="*/ 69 w 433"/>
                <a:gd name="T9" fmla="*/ 35 h 433"/>
                <a:gd name="T10" fmla="*/ 0 w 433"/>
                <a:gd name="T11" fmla="*/ 250 h 433"/>
                <a:gd name="T12" fmla="*/ 166 w 433"/>
                <a:gd name="T13" fmla="*/ 298 h 433"/>
                <a:gd name="T14" fmla="*/ 152 w 433"/>
                <a:gd name="T15" fmla="*/ 389 h 433"/>
                <a:gd name="T16" fmla="*/ 236 w 433"/>
                <a:gd name="T17" fmla="*/ 416 h 433"/>
                <a:gd name="T18" fmla="*/ 381 w 433"/>
                <a:gd name="T19" fmla="*/ 409 h 433"/>
                <a:gd name="T20" fmla="*/ 423 w 433"/>
                <a:gd name="T21" fmla="*/ 326 h 433"/>
                <a:gd name="T22" fmla="*/ 430 w 433"/>
                <a:gd name="T23" fmla="*/ 305 h 433"/>
                <a:gd name="T24" fmla="*/ 409 w 433"/>
                <a:gd name="T25" fmla="*/ 26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3" h="433">
                  <a:moveTo>
                    <a:pt x="409" y="264"/>
                  </a:moveTo>
                  <a:cubicBezTo>
                    <a:pt x="399" y="215"/>
                    <a:pt x="387" y="166"/>
                    <a:pt x="374" y="118"/>
                  </a:cubicBezTo>
                  <a:cubicBezTo>
                    <a:pt x="365" y="85"/>
                    <a:pt x="362" y="55"/>
                    <a:pt x="333" y="35"/>
                  </a:cubicBezTo>
                  <a:cubicBezTo>
                    <a:pt x="302" y="14"/>
                    <a:pt x="264" y="12"/>
                    <a:pt x="229" y="0"/>
                  </a:cubicBezTo>
                  <a:cubicBezTo>
                    <a:pt x="173" y="5"/>
                    <a:pt x="117" y="3"/>
                    <a:pt x="69" y="35"/>
                  </a:cubicBezTo>
                  <a:cubicBezTo>
                    <a:pt x="34" y="84"/>
                    <a:pt x="20" y="189"/>
                    <a:pt x="0" y="250"/>
                  </a:cubicBezTo>
                  <a:cubicBezTo>
                    <a:pt x="116" y="256"/>
                    <a:pt x="138" y="219"/>
                    <a:pt x="166" y="298"/>
                  </a:cubicBezTo>
                  <a:cubicBezTo>
                    <a:pt x="162" y="317"/>
                    <a:pt x="149" y="376"/>
                    <a:pt x="152" y="389"/>
                  </a:cubicBezTo>
                  <a:cubicBezTo>
                    <a:pt x="156" y="408"/>
                    <a:pt x="230" y="415"/>
                    <a:pt x="236" y="416"/>
                  </a:cubicBezTo>
                  <a:cubicBezTo>
                    <a:pt x="283" y="433"/>
                    <a:pt x="334" y="425"/>
                    <a:pt x="381" y="409"/>
                  </a:cubicBezTo>
                  <a:cubicBezTo>
                    <a:pt x="417" y="356"/>
                    <a:pt x="404" y="384"/>
                    <a:pt x="423" y="326"/>
                  </a:cubicBezTo>
                  <a:cubicBezTo>
                    <a:pt x="425" y="319"/>
                    <a:pt x="433" y="312"/>
                    <a:pt x="430" y="305"/>
                  </a:cubicBezTo>
                  <a:cubicBezTo>
                    <a:pt x="423" y="291"/>
                    <a:pt x="416" y="278"/>
                    <a:pt x="409" y="264"/>
                  </a:cubicBezTo>
                  <a:close/>
                </a:path>
              </a:pathLst>
            </a:custGeom>
            <a:solidFill>
              <a:schemeClr val="accent1"/>
            </a:solidFill>
            <a:ln w="9525">
              <a:solidFill>
                <a:schemeClr val="tx1"/>
              </a:solidFill>
              <a:round/>
            </a:ln>
          </p:spPr>
          <p:txBody>
            <a:bodyPr/>
            <a:lstStyle/>
            <a:p>
              <a:endParaRPr lang="zh-CN" altLang="en-US">
                <a:ea typeface="宋体" panose="02010600030101010101" pitchFamily="2" charset="-122"/>
              </a:endParaRPr>
            </a:p>
          </p:txBody>
        </p:sp>
        <p:sp>
          <p:nvSpPr>
            <p:cNvPr id="11" name="Text Box 11"/>
            <p:cNvSpPr txBox="1">
              <a:spLocks noChangeArrowheads="1"/>
            </p:cNvSpPr>
            <p:nvPr/>
          </p:nvSpPr>
          <p:spPr bwMode="auto">
            <a:xfrm>
              <a:off x="262" y="1547"/>
              <a:ext cx="33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i="1">
                  <a:latin typeface="Verdana" panose="020B0604030504040204" pitchFamily="34" charset="0"/>
                  <a:ea typeface="宋体" panose="02010600030101010101" pitchFamily="2" charset="-122"/>
                </a:rPr>
                <a:t>R</a:t>
              </a:r>
              <a:r>
                <a:rPr lang="en-US" altLang="zh-CN" sz="2400" baseline="-25000">
                  <a:latin typeface="Verdana" panose="020B0604030504040204" pitchFamily="34" charset="0"/>
                  <a:ea typeface="宋体" panose="02010600030101010101" pitchFamily="2" charset="-122"/>
                </a:rPr>
                <a:t>1</a:t>
              </a:r>
            </a:p>
          </p:txBody>
        </p:sp>
        <p:sp>
          <p:nvSpPr>
            <p:cNvPr id="12" name="Text Box 12"/>
            <p:cNvSpPr txBox="1">
              <a:spLocks noChangeArrowheads="1"/>
            </p:cNvSpPr>
            <p:nvPr/>
          </p:nvSpPr>
          <p:spPr bwMode="auto">
            <a:xfrm>
              <a:off x="783" y="2074"/>
              <a:ext cx="33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i="1">
                  <a:latin typeface="Verdana" panose="020B0604030504040204" pitchFamily="34" charset="0"/>
                  <a:ea typeface="宋体" panose="02010600030101010101" pitchFamily="2" charset="-122"/>
                </a:rPr>
                <a:t>R</a:t>
              </a:r>
              <a:r>
                <a:rPr lang="en-US" altLang="zh-CN" sz="2400" baseline="-25000">
                  <a:latin typeface="Verdana" panose="020B0604030504040204" pitchFamily="34" charset="0"/>
                  <a:ea typeface="宋体" panose="02010600030101010101" pitchFamily="2" charset="-122"/>
                </a:rPr>
                <a:t>3</a:t>
              </a:r>
            </a:p>
          </p:txBody>
        </p:sp>
        <p:sp>
          <p:nvSpPr>
            <p:cNvPr id="13" name="Text Box 13"/>
            <p:cNvSpPr txBox="1">
              <a:spLocks noChangeArrowheads="1"/>
            </p:cNvSpPr>
            <p:nvPr/>
          </p:nvSpPr>
          <p:spPr bwMode="auto">
            <a:xfrm>
              <a:off x="1254" y="1307"/>
              <a:ext cx="33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i="1">
                  <a:latin typeface="Verdana" panose="020B0604030504040204" pitchFamily="34" charset="0"/>
                  <a:ea typeface="宋体" panose="02010600030101010101" pitchFamily="2" charset="-122"/>
                </a:rPr>
                <a:t>R</a:t>
              </a:r>
              <a:r>
                <a:rPr lang="en-US" altLang="zh-CN" sz="2400" baseline="-25000">
                  <a:latin typeface="Verdana" panose="020B0604030504040204" pitchFamily="34" charset="0"/>
                  <a:ea typeface="宋体" panose="02010600030101010101" pitchFamily="2" charset="-122"/>
                </a:rPr>
                <a:t>2</a:t>
              </a:r>
            </a:p>
          </p:txBody>
        </p:sp>
        <p:sp>
          <p:nvSpPr>
            <p:cNvPr id="14" name="Line 14"/>
            <p:cNvSpPr>
              <a:spLocks noChangeShapeType="1"/>
            </p:cNvSpPr>
            <p:nvPr/>
          </p:nvSpPr>
          <p:spPr bwMode="auto">
            <a:xfrm flipH="1" flipV="1">
              <a:off x="863" y="1349"/>
              <a:ext cx="680" cy="16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 name="Text Box 15"/>
            <p:cNvSpPr txBox="1">
              <a:spLocks noChangeArrowheads="1"/>
            </p:cNvSpPr>
            <p:nvPr/>
          </p:nvSpPr>
          <p:spPr bwMode="auto">
            <a:xfrm>
              <a:off x="1316" y="2075"/>
              <a:ext cx="634" cy="250"/>
            </a:xfrm>
            <a:prstGeom prst="rect">
              <a:avLst/>
            </a:prstGeom>
            <a:noFill/>
            <a:ln w="9525">
              <a:noFill/>
              <a:miter lim="800000"/>
            </a:ln>
            <a:effectLst/>
          </p:spPr>
          <p:txBody>
            <a:bodyPr>
              <a:spAutoFit/>
            </a:bodyPr>
            <a:lstStyle/>
            <a:p>
              <a:pPr>
                <a:defRPr/>
              </a:pPr>
              <a:r>
                <a:rPr lang="el-GR" altLang="zh-CN" sz="2000" i="1">
                  <a:effectLst>
                    <a:outerShdw blurRad="38100" dist="38100" dir="2700000" algn="tl">
                      <a:srgbClr val="C0C0C0"/>
                    </a:outerShdw>
                  </a:effectLst>
                  <a:latin typeface="Verdana" panose="020B0604030504040204" pitchFamily="34" charset="0"/>
                  <a:ea typeface="宋体" panose="02010600030101010101" pitchFamily="2" charset="-122"/>
                </a:rPr>
                <a:t>III</a:t>
              </a:r>
              <a:endParaRPr lang="en-US" altLang="zh-CN" sz="1400" baseline="-25000">
                <a:latin typeface="Verdana" panose="020B0604030504040204" pitchFamily="34" charset="0"/>
                <a:ea typeface="宋体" panose="02010600030101010101" pitchFamily="2" charset="-122"/>
              </a:endParaRPr>
            </a:p>
          </p:txBody>
        </p:sp>
        <p:sp>
          <p:nvSpPr>
            <p:cNvPr id="16" name="Text Box 16"/>
            <p:cNvSpPr txBox="1">
              <a:spLocks noChangeArrowheads="1"/>
            </p:cNvSpPr>
            <p:nvPr/>
          </p:nvSpPr>
          <p:spPr bwMode="auto">
            <a:xfrm>
              <a:off x="0" y="2302"/>
              <a:ext cx="227" cy="250"/>
            </a:xfrm>
            <a:prstGeom prst="rect">
              <a:avLst/>
            </a:prstGeom>
            <a:noFill/>
            <a:ln w="9525">
              <a:noFill/>
              <a:miter lim="800000"/>
            </a:ln>
            <a:effectLst/>
          </p:spPr>
          <p:txBody>
            <a:bodyPr>
              <a:spAutoFit/>
            </a:bodyPr>
            <a:lstStyle/>
            <a:p>
              <a:pPr>
                <a:defRPr/>
              </a:pPr>
              <a:r>
                <a:rPr lang="el-GR" altLang="zh-CN" sz="2000" i="1">
                  <a:effectLst>
                    <a:outerShdw blurRad="38100" dist="38100" dir="2700000" algn="tl">
                      <a:srgbClr val="C0C0C0"/>
                    </a:outerShdw>
                  </a:effectLst>
                  <a:latin typeface="Verdana" panose="020B0604030504040204" pitchFamily="34" charset="0"/>
                  <a:ea typeface="宋体" panose="02010600030101010101" pitchFamily="2" charset="-122"/>
                </a:rPr>
                <a:t>I</a:t>
              </a:r>
              <a:endParaRPr lang="en-US" altLang="zh-CN" sz="1400" baseline="-25000">
                <a:latin typeface="Verdana" panose="020B0604030504040204" pitchFamily="34" charset="0"/>
                <a:ea typeface="宋体" panose="02010600030101010101" pitchFamily="2" charset="-122"/>
              </a:endParaRPr>
            </a:p>
          </p:txBody>
        </p:sp>
        <p:sp>
          <p:nvSpPr>
            <p:cNvPr id="17" name="Text Box 17"/>
            <p:cNvSpPr txBox="1">
              <a:spLocks noChangeArrowheads="1"/>
            </p:cNvSpPr>
            <p:nvPr/>
          </p:nvSpPr>
          <p:spPr bwMode="auto">
            <a:xfrm>
              <a:off x="454" y="2710"/>
              <a:ext cx="634" cy="250"/>
            </a:xfrm>
            <a:prstGeom prst="rect">
              <a:avLst/>
            </a:prstGeom>
            <a:noFill/>
            <a:ln w="9525">
              <a:noFill/>
              <a:miter lim="800000"/>
            </a:ln>
            <a:effectLst/>
          </p:spPr>
          <p:txBody>
            <a:bodyPr>
              <a:spAutoFit/>
            </a:bodyPr>
            <a:lstStyle/>
            <a:p>
              <a:pPr>
                <a:defRPr/>
              </a:pPr>
              <a:r>
                <a:rPr lang="el-GR" altLang="zh-CN" sz="2000" i="1">
                  <a:effectLst>
                    <a:outerShdw blurRad="38100" dist="38100" dir="2700000" algn="tl">
                      <a:srgbClr val="C0C0C0"/>
                    </a:outerShdw>
                  </a:effectLst>
                  <a:latin typeface="Verdana" panose="020B0604030504040204" pitchFamily="34" charset="0"/>
                  <a:ea typeface="宋体" panose="02010600030101010101" pitchFamily="2" charset="-122"/>
                </a:rPr>
                <a:t>II</a:t>
              </a:r>
              <a:endParaRPr lang="en-US" altLang="zh-CN" sz="1400" baseline="-25000">
                <a:latin typeface="Verdana" panose="020B0604030504040204" pitchFamily="34" charset="0"/>
                <a:ea typeface="宋体" panose="02010600030101010101" pitchFamily="2" charset="-122"/>
              </a:endParaRPr>
            </a:p>
          </p:txBody>
        </p:sp>
        <p:sp>
          <p:nvSpPr>
            <p:cNvPr id="18" name="Text Box 18"/>
            <p:cNvSpPr txBox="1">
              <a:spLocks noChangeArrowheads="1"/>
            </p:cNvSpPr>
            <p:nvPr/>
          </p:nvSpPr>
          <p:spPr bwMode="auto">
            <a:xfrm>
              <a:off x="0" y="3179"/>
              <a:ext cx="2453" cy="634"/>
            </a:xfrm>
            <a:prstGeom prst="rect">
              <a:avLst/>
            </a:prstGeom>
            <a:noFill/>
            <a:ln w="9525">
              <a:noFill/>
              <a:miter lim="800000"/>
            </a:ln>
            <a:effectLst/>
          </p:spPr>
          <p:txBody>
            <a:bodyPr>
              <a:spAutoFit/>
            </a:bodyPr>
            <a:lstStyle/>
            <a:p>
              <a:pPr>
                <a:defRPr/>
              </a:pPr>
              <a:r>
                <a:rPr lang="el-GR" altLang="zh-CN" sz="2000" dirty="0">
                  <a:effectLst>
                    <a:outerShdw blurRad="38100" dist="38100" dir="2700000" algn="tl">
                      <a:srgbClr val="C0C0C0"/>
                    </a:outerShdw>
                  </a:effectLst>
                  <a:latin typeface="Verdana" panose="020B0604030504040204" pitchFamily="34" charset="0"/>
                  <a:ea typeface="宋体" panose="02010600030101010101" pitchFamily="2" charset="-122"/>
                </a:rPr>
                <a:t>I</a:t>
              </a:r>
              <a:r>
                <a:rPr lang="en-US" altLang="zh-CN" sz="2000" dirty="0">
                  <a:effectLst>
                    <a:outerShdw blurRad="38100" dist="38100" dir="2700000" algn="tl">
                      <a:srgbClr val="C0C0C0"/>
                    </a:outerShdw>
                  </a:effectLst>
                  <a:latin typeface="Verdana" panose="020B0604030504040204" pitchFamily="34" charset="0"/>
                  <a:ea typeface="宋体" panose="02010600030101010101" pitchFamily="2" charset="-122"/>
                </a:rPr>
                <a:t>:   Linear</a:t>
              </a:r>
            </a:p>
            <a:p>
              <a:pPr>
                <a:defRPr/>
              </a:pPr>
              <a:r>
                <a:rPr lang="en-US" altLang="zh-CN" sz="2000" dirty="0">
                  <a:effectLst>
                    <a:outerShdw blurRad="38100" dist="38100" dir="2700000" algn="tl">
                      <a:srgbClr val="C0C0C0"/>
                    </a:outerShdw>
                  </a:effectLst>
                  <a:latin typeface="Verdana" panose="020B0604030504040204" pitchFamily="34" charset="0"/>
                  <a:ea typeface="宋体" panose="02010600030101010101" pitchFamily="2" charset="-122"/>
                </a:rPr>
                <a:t>II:  Piecewise Linear</a:t>
              </a:r>
              <a:endParaRPr lang="zh-CN" altLang="en-US" sz="2000" dirty="0">
                <a:effectLst>
                  <a:outerShdw blurRad="38100" dist="38100" dir="2700000" algn="tl">
                    <a:srgbClr val="C0C0C0"/>
                  </a:outerShdw>
                </a:effectLst>
                <a:latin typeface="Verdana" panose="020B0604030504040204" pitchFamily="34" charset="0"/>
                <a:ea typeface="宋体" panose="02010600030101010101" pitchFamily="2" charset="-122"/>
              </a:endParaRPr>
            </a:p>
            <a:p>
              <a:pPr>
                <a:defRPr/>
              </a:pPr>
              <a:r>
                <a:rPr lang="en-US" altLang="zh-CN" sz="2000" dirty="0">
                  <a:effectLst>
                    <a:outerShdw blurRad="38100" dist="38100" dir="2700000" algn="tl">
                      <a:srgbClr val="C0C0C0"/>
                    </a:outerShdw>
                  </a:effectLst>
                  <a:latin typeface="Verdana" panose="020B0604030504040204" pitchFamily="34" charset="0"/>
                  <a:ea typeface="宋体" panose="02010600030101010101" pitchFamily="2" charset="-122"/>
                </a:rPr>
                <a:t>III: Curves or H</a:t>
              </a:r>
              <a:r>
                <a:rPr lang="en-US" altLang="zh-CN" dirty="0">
                  <a:ea typeface="宋体" panose="02010600030101010101" pitchFamily="2" charset="-122"/>
                  <a:sym typeface="Symbol" panose="05050102010706020507" pitchFamily="18" charset="2"/>
                </a:rPr>
                <a:t>yper-surfaces</a:t>
              </a:r>
              <a:endParaRPr lang="zh-CN" altLang="en-US" dirty="0">
                <a:ea typeface="宋体" panose="02010600030101010101" pitchFamily="2" charset="-122"/>
                <a:sym typeface="Symbol" panose="05050102010706020507" pitchFamily="18" charset="2"/>
              </a:endParaRPr>
            </a:p>
          </p:txBody>
        </p:sp>
        <p:sp>
          <p:nvSpPr>
            <p:cNvPr id="19" name="Line 19"/>
            <p:cNvSpPr>
              <a:spLocks noChangeShapeType="1"/>
            </p:cNvSpPr>
            <p:nvPr/>
          </p:nvSpPr>
          <p:spPr bwMode="auto">
            <a:xfrm flipV="1">
              <a:off x="182" y="1722"/>
              <a:ext cx="1667" cy="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Freeform 20"/>
            <p:cNvSpPr>
              <a:spLocks noChangeArrowheads="1"/>
            </p:cNvSpPr>
            <p:nvPr/>
          </p:nvSpPr>
          <p:spPr bwMode="auto">
            <a:xfrm>
              <a:off x="400" y="1731"/>
              <a:ext cx="1082" cy="872"/>
            </a:xfrm>
            <a:custGeom>
              <a:avLst/>
              <a:gdLst>
                <a:gd name="T0" fmla="*/ 0 w 1082"/>
                <a:gd name="T1" fmla="*/ 872 h 872"/>
                <a:gd name="T2" fmla="*/ 498 w 1082"/>
                <a:gd name="T3" fmla="*/ 17 h 872"/>
                <a:gd name="T4" fmla="*/ 1082 w 1082"/>
                <a:gd name="T5" fmla="*/ 768 h 872"/>
              </a:gdLst>
              <a:ahLst/>
              <a:cxnLst>
                <a:cxn ang="0">
                  <a:pos x="T0" y="T1"/>
                </a:cxn>
                <a:cxn ang="0">
                  <a:pos x="T2" y="T3"/>
                </a:cxn>
                <a:cxn ang="0">
                  <a:pos x="T4" y="T5"/>
                </a:cxn>
              </a:cxnLst>
              <a:rect l="0" t="0" r="r" b="b"/>
              <a:pathLst>
                <a:path w="1082" h="872">
                  <a:moveTo>
                    <a:pt x="0" y="872"/>
                  </a:moveTo>
                  <a:cubicBezTo>
                    <a:pt x="83" y="730"/>
                    <a:pt x="318" y="34"/>
                    <a:pt x="498" y="17"/>
                  </a:cubicBezTo>
                  <a:cubicBezTo>
                    <a:pt x="678" y="0"/>
                    <a:pt x="960" y="612"/>
                    <a:pt x="1082" y="768"/>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330927" y="0"/>
            <a:ext cx="8714126" cy="1055077"/>
          </a:xfrm>
        </p:spPr>
        <p:txBody>
          <a:bodyPr>
            <a:normAutofit/>
          </a:bodyPr>
          <a:lstStyle/>
          <a:p>
            <a:pPr eaLnBrk="1" hangingPunct="1"/>
            <a:r>
              <a:rPr lang="en-US" altLang="zh-CN" sz="2400" dirty="0">
                <a:ea typeface="宋体" panose="02010600030101010101" pitchFamily="2" charset="-122"/>
              </a:rPr>
              <a:t>Recognition Based on Decision-Theoretic Method</a:t>
            </a:r>
          </a:p>
        </p:txBody>
      </p:sp>
      <p:sp>
        <p:nvSpPr>
          <p:cNvPr id="2" name="灯片编号占位符 1"/>
          <p:cNvSpPr>
            <a:spLocks noGrp="1"/>
          </p:cNvSpPr>
          <p:nvPr>
            <p:ph type="sldNum" sz="quarter" idx="12"/>
          </p:nvPr>
        </p:nvSpPr>
        <p:spPr/>
        <p:txBody>
          <a:bodyPr/>
          <a:lstStyle/>
          <a:p>
            <a:fld id="{48F63A3B-78C7-47BE-AE5E-E10140E04643}" type="slidenum">
              <a:rPr lang="en-US" smtClean="0"/>
              <a:t>9</a:t>
            </a:fld>
            <a:endParaRPr lang="en-US" dirty="0"/>
          </a:p>
        </p:txBody>
      </p:sp>
      <mc:AlternateContent xmlns:mc="http://schemas.openxmlformats.org/markup-compatibility/2006" xmlns:a14="http://schemas.microsoft.com/office/drawing/2010/main">
        <mc:Choice Requires="a14">
          <p:sp>
            <p:nvSpPr>
              <p:cNvPr id="7" name="文本框 6"/>
              <p:cNvSpPr txBox="1"/>
              <p:nvPr/>
            </p:nvSpPr>
            <p:spPr>
              <a:xfrm>
                <a:off x="600851" y="1275945"/>
                <a:ext cx="11197388" cy="5018405"/>
              </a:xfrm>
              <a:prstGeom prst="rect">
                <a:avLst/>
              </a:prstGeom>
              <a:noFill/>
            </p:spPr>
            <p:txBody>
              <a:bodyPr wrap="square">
                <a:spAutoFit/>
              </a:bodyPr>
              <a:lstStyle/>
              <a:p>
                <a:pPr>
                  <a:lnSpc>
                    <a:spcPct val="125000"/>
                  </a:lnSpc>
                  <a:spcBef>
                    <a:spcPct val="30000"/>
                  </a:spcBef>
                  <a:buClr>
                    <a:srgbClr val="FF0000"/>
                  </a:buClr>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Let </a:t>
                </a:r>
                <a14:m>
                  <m:oMath xmlns:m="http://schemas.openxmlformats.org/officeDocument/2006/math">
                    <m:r>
                      <a:rPr lang="en-US" altLang="zh-CN" sz="2400" i="1" dirty="0" smtClean="0">
                        <a:latin typeface="Cambria Math" panose="02040503050406030204" pitchFamily="18" charset="0"/>
                        <a:ea typeface="微软雅黑" panose="020B0503020204020204" pitchFamily="34" charset="-122"/>
                      </a:rPr>
                      <m:t>𝑥</m:t>
                    </m:r>
                  </m:oMath>
                </a14:m>
                <a:r>
                  <a:rPr lang="en-US" altLang="zh-CN" sz="2400" b="1"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be an </a:t>
                </a:r>
                <a:r>
                  <a:rPr lang="en-US" altLang="zh-CN" sz="2400" i="1" dirty="0">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-dimensional feature vector: </a:t>
                </a:r>
                <a14:m>
                  <m:oMath xmlns:m="http://schemas.openxmlformats.org/officeDocument/2006/math">
                    <m:r>
                      <a:rPr lang="en-US" altLang="zh-CN" sz="2400" i="1" dirty="0" smtClean="0">
                        <a:latin typeface="Cambria Math" panose="02040503050406030204" pitchFamily="18" charset="0"/>
                        <a:ea typeface="微软雅黑" panose="020B0503020204020204" pitchFamily="34" charset="-122"/>
                      </a:rPr>
                      <m:t>𝑥</m:t>
                    </m:r>
                    <m:r>
                      <a:rPr lang="en-US" altLang="zh-CN" sz="2400" b="1" i="1" dirty="0">
                        <a:latin typeface="Cambria Math" panose="02040503050406030204" pitchFamily="18" charset="0"/>
                        <a:ea typeface="微软雅黑" panose="020B0503020204020204" pitchFamily="34" charset="-122"/>
                      </a:rPr>
                      <m:t> </m:t>
                    </m:r>
                    <m:r>
                      <a:rPr lang="en-US" altLang="zh-CN" sz="2400" i="1" dirty="0">
                        <a:latin typeface="Cambria Math" panose="02040503050406030204" pitchFamily="18" charset="0"/>
                        <a:ea typeface="微软雅黑" panose="020B0503020204020204" pitchFamily="34" charset="-122"/>
                      </a:rPr>
                      <m:t>= (</m:t>
                    </m:r>
                    <m:r>
                      <a:rPr lang="en-US" altLang="zh-CN" sz="2400" i="1" dirty="0">
                        <a:latin typeface="Cambria Math" panose="02040503050406030204" pitchFamily="18" charset="0"/>
                        <a:ea typeface="微软雅黑" panose="020B0503020204020204" pitchFamily="34" charset="-122"/>
                      </a:rPr>
                      <m:t>𝑥</m:t>
                    </m:r>
                    <m:r>
                      <a:rPr lang="en-US" altLang="zh-CN" sz="2400" i="1" baseline="-25000" dirty="0">
                        <a:latin typeface="Cambria Math" panose="02040503050406030204" pitchFamily="18" charset="0"/>
                        <a:ea typeface="微软雅黑" panose="020B0503020204020204" pitchFamily="34" charset="-122"/>
                      </a:rPr>
                      <m:t>1</m:t>
                    </m:r>
                    <m:r>
                      <a:rPr lang="en-US" altLang="zh-CN" sz="2400" i="1" dirty="0">
                        <a:latin typeface="Cambria Math" panose="02040503050406030204" pitchFamily="18" charset="0"/>
                        <a:ea typeface="微软雅黑" panose="020B0503020204020204" pitchFamily="34" charset="-122"/>
                      </a:rPr>
                      <m:t>, </m:t>
                    </m:r>
                    <m:r>
                      <a:rPr lang="en-US" altLang="zh-CN" sz="2400" i="1" dirty="0">
                        <a:latin typeface="Cambria Math" panose="02040503050406030204" pitchFamily="18" charset="0"/>
                        <a:ea typeface="微软雅黑" panose="020B0503020204020204" pitchFamily="34" charset="-122"/>
                      </a:rPr>
                      <m:t>𝑥</m:t>
                    </m:r>
                    <m:r>
                      <a:rPr lang="en-US" altLang="zh-CN" sz="2400" i="1" baseline="-25000" dirty="0">
                        <a:latin typeface="Cambria Math" panose="02040503050406030204" pitchFamily="18" charset="0"/>
                        <a:ea typeface="微软雅黑" panose="020B0503020204020204" pitchFamily="34" charset="-122"/>
                      </a:rPr>
                      <m:t>2</m:t>
                    </m:r>
                    <m:r>
                      <a:rPr lang="en-US" altLang="zh-CN" sz="2400" i="1" dirty="0">
                        <a:latin typeface="Cambria Math" panose="02040503050406030204" pitchFamily="18" charset="0"/>
                        <a:ea typeface="微软雅黑" panose="020B0503020204020204" pitchFamily="34" charset="-122"/>
                      </a:rPr>
                      <m:t>, …, </m:t>
                    </m:r>
                    <m:r>
                      <a:rPr lang="en-US" altLang="zh-CN" sz="2400" i="1" dirty="0" err="1">
                        <a:latin typeface="Cambria Math" panose="02040503050406030204" pitchFamily="18" charset="0"/>
                        <a:ea typeface="微软雅黑" panose="020B0503020204020204" pitchFamily="34" charset="-122"/>
                      </a:rPr>
                      <m:t>𝑥</m:t>
                    </m:r>
                    <m:r>
                      <a:rPr lang="en-US" altLang="zh-CN" sz="2400" i="1" baseline="-25000" dirty="0" err="1">
                        <a:latin typeface="Cambria Math" panose="02040503050406030204" pitchFamily="18" charset="0"/>
                        <a:ea typeface="微软雅黑" panose="020B0503020204020204" pitchFamily="34" charset="-122"/>
                      </a:rPr>
                      <m:t>𝑛</m:t>
                    </m:r>
                    <m:r>
                      <a:rPr lang="en-US" altLang="zh-CN" sz="2400" i="1" dirty="0">
                        <a:latin typeface="Cambria Math" panose="02040503050406030204" pitchFamily="18" charset="0"/>
                        <a:ea typeface="微软雅黑" panose="020B0503020204020204" pitchFamily="34" charset="-122"/>
                      </a:rPr>
                      <m:t>)</m:t>
                    </m:r>
                    <m:r>
                      <a:rPr lang="en-US" altLang="zh-CN" sz="2400" i="1" baseline="30000" dirty="0">
                        <a:latin typeface="Cambria Math" panose="02040503050406030204" pitchFamily="18" charset="0"/>
                        <a:ea typeface="微软雅黑" panose="020B0503020204020204" pitchFamily="34" charset="-122"/>
                      </a:rPr>
                      <m:t>𝑇</m:t>
                    </m:r>
                  </m:oMath>
                </a14:m>
                <a:r>
                  <a:rPr lang="en-US" altLang="zh-CN" sz="2400" i="1" dirty="0">
                    <a:latin typeface="微软雅黑" panose="020B0503020204020204" pitchFamily="34" charset="-122"/>
                    <a:ea typeface="微软雅黑" panose="020B0503020204020204" pitchFamily="34" charset="-122"/>
                  </a:rPr>
                  <a:t>.</a:t>
                </a:r>
              </a:p>
              <a:p>
                <a:pPr>
                  <a:lnSpc>
                    <a:spcPct val="125000"/>
                  </a:lnSpc>
                  <a:spcBef>
                    <a:spcPct val="30000"/>
                  </a:spcBef>
                  <a:buClr>
                    <a:srgbClr val="FF0000"/>
                  </a:buClr>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Define </a:t>
                </a:r>
                <a:r>
                  <a:rPr lang="en-US" altLang="zh-CN" sz="2400" i="1" dirty="0">
                    <a:latin typeface="微软雅黑" panose="020B0503020204020204" pitchFamily="34" charset="-122"/>
                    <a:ea typeface="微软雅黑" panose="020B0503020204020204" pitchFamily="34" charset="-122"/>
                  </a:rPr>
                  <a:t>W </a:t>
                </a:r>
                <a:r>
                  <a:rPr lang="en-US" altLang="zh-CN" sz="2400" dirty="0">
                    <a:latin typeface="微软雅黑" panose="020B0503020204020204" pitchFamily="34" charset="-122"/>
                    <a:ea typeface="微软雅黑" panose="020B0503020204020204" pitchFamily="34" charset="-122"/>
                  </a:rPr>
                  <a:t>classes </a:t>
                </a:r>
                <a14:m>
                  <m:oMath xmlns:m="http://schemas.openxmlformats.org/officeDocument/2006/math">
                    <m:r>
                      <a:rPr lang="en-US" altLang="zh-CN" sz="2400" i="1" dirty="0" smtClean="0">
                        <a:latin typeface="Cambria Math" panose="02040503050406030204" pitchFamily="18" charset="0"/>
                        <a:ea typeface="微软雅黑" panose="020B0503020204020204" pitchFamily="34" charset="-122"/>
                      </a:rPr>
                      <m:t>𝜔</m:t>
                    </m:r>
                    <m:r>
                      <a:rPr lang="en-US" altLang="zh-CN" sz="2400" i="1" baseline="-25000" dirty="0">
                        <a:latin typeface="Cambria Math" panose="02040503050406030204" pitchFamily="18" charset="0"/>
                        <a:ea typeface="微软雅黑" panose="020B0503020204020204" pitchFamily="34" charset="-122"/>
                      </a:rPr>
                      <m:t>1</m:t>
                    </m:r>
                    <m:r>
                      <a:rPr lang="en-US" altLang="zh-CN" sz="2400" i="1" dirty="0">
                        <a:latin typeface="Cambria Math" panose="02040503050406030204" pitchFamily="18" charset="0"/>
                        <a:ea typeface="微软雅黑" panose="020B0503020204020204" pitchFamily="34" charset="-122"/>
                      </a:rPr>
                      <m:t>, </m:t>
                    </m:r>
                    <m:r>
                      <a:rPr lang="en-US" altLang="zh-CN" sz="2400" i="1" dirty="0">
                        <a:latin typeface="Cambria Math" panose="02040503050406030204" pitchFamily="18" charset="0"/>
                        <a:ea typeface="微软雅黑" panose="020B0503020204020204" pitchFamily="34" charset="-122"/>
                      </a:rPr>
                      <m:t>𝜔</m:t>
                    </m:r>
                    <m:r>
                      <a:rPr lang="en-US" altLang="zh-CN" sz="2400" i="1" baseline="-25000" dirty="0">
                        <a:latin typeface="Cambria Math" panose="02040503050406030204" pitchFamily="18" charset="0"/>
                        <a:ea typeface="微软雅黑" panose="020B0503020204020204" pitchFamily="34" charset="-122"/>
                      </a:rPr>
                      <m:t>2 </m:t>
                    </m:r>
                    <m:r>
                      <a:rPr lang="en-US" altLang="zh-CN" sz="2400" i="1" dirty="0">
                        <a:latin typeface="Cambria Math" panose="02040503050406030204" pitchFamily="18" charset="0"/>
                        <a:ea typeface="微软雅黑" panose="020B0503020204020204" pitchFamily="34" charset="-122"/>
                      </a:rPr>
                      <m:t>,…, </m:t>
                    </m:r>
                    <m:r>
                      <a:rPr lang="en-US" altLang="zh-CN" sz="2400" i="1" dirty="0" err="1">
                        <a:latin typeface="Cambria Math" panose="02040503050406030204" pitchFamily="18" charset="0"/>
                        <a:ea typeface="微软雅黑" panose="020B0503020204020204" pitchFamily="34" charset="-122"/>
                      </a:rPr>
                      <m:t>𝜔</m:t>
                    </m:r>
                    <m:r>
                      <a:rPr lang="en-US" altLang="zh-CN" sz="2400" i="1" baseline="-25000" dirty="0" err="1">
                        <a:latin typeface="Cambria Math" panose="02040503050406030204" pitchFamily="18" charset="0"/>
                        <a:ea typeface="微软雅黑" panose="020B0503020204020204" pitchFamily="34" charset="-122"/>
                      </a:rPr>
                      <m:t>𝑊</m:t>
                    </m:r>
                    <m:r>
                      <a:rPr lang="en-US" altLang="zh-CN" sz="2400" i="1" baseline="-25000" dirty="0">
                        <a:latin typeface="Cambria Math" panose="02040503050406030204" pitchFamily="18" charset="0"/>
                        <a:ea typeface="微软雅黑" panose="020B0503020204020204" pitchFamily="34" charset="-122"/>
                      </a:rPr>
                      <m:t> </m:t>
                    </m:r>
                  </m:oMath>
                </a14:m>
                <a:r>
                  <a:rPr lang="en-US" altLang="zh-CN" sz="2400" dirty="0">
                    <a:latin typeface="微软雅黑" panose="020B0503020204020204" pitchFamily="34" charset="-122"/>
                    <a:ea typeface="微软雅黑" panose="020B0503020204020204" pitchFamily="34" charset="-122"/>
                  </a:rPr>
                  <a:t>.</a:t>
                </a:r>
              </a:p>
              <a:p>
                <a:pPr>
                  <a:lnSpc>
                    <a:spcPct val="125000"/>
                  </a:lnSpc>
                  <a:spcBef>
                    <a:spcPct val="30000"/>
                  </a:spcBef>
                  <a:buClr>
                    <a:srgbClr val="FF0000"/>
                  </a:buClr>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The basic problem in pattern recognition is to find </a:t>
                </a:r>
                <a:r>
                  <a:rPr lang="en-US" altLang="zh-CN" sz="2400" i="1" dirty="0">
                    <a:latin typeface="微软雅黑" panose="020B0503020204020204" pitchFamily="34" charset="-122"/>
                    <a:ea typeface="微软雅黑" panose="020B0503020204020204" pitchFamily="34" charset="-122"/>
                  </a:rPr>
                  <a:t>W </a:t>
                </a:r>
                <a:r>
                  <a:rPr lang="en-US" altLang="zh-CN" sz="2400" dirty="0">
                    <a:latin typeface="微软雅黑" panose="020B0503020204020204" pitchFamily="34" charset="-122"/>
                    <a:ea typeface="微软雅黑" panose="020B0503020204020204" pitchFamily="34" charset="-122"/>
                  </a:rPr>
                  <a:t>decision functions 	</a:t>
                </a:r>
                <a14:m>
                  <m:oMath xmlns:m="http://schemas.openxmlformats.org/officeDocument/2006/math">
                    <m:r>
                      <a:rPr lang="en-US" altLang="zh-CN" sz="2400" i="1" dirty="0" smtClean="0">
                        <a:latin typeface="Cambria Math" panose="02040503050406030204" pitchFamily="18" charset="0"/>
                        <a:ea typeface="微软雅黑" panose="020B0503020204020204" pitchFamily="34" charset="-122"/>
                      </a:rPr>
                      <m:t>𝑑</m:t>
                    </m:r>
                    <m:r>
                      <a:rPr lang="en-US" altLang="zh-CN" sz="2400" i="1" baseline="-25000" dirty="0">
                        <a:latin typeface="Cambria Math" panose="02040503050406030204" pitchFamily="18" charset="0"/>
                        <a:ea typeface="微软雅黑" panose="020B0503020204020204" pitchFamily="34" charset="-122"/>
                      </a:rPr>
                      <m:t>1</m:t>
                    </m:r>
                    <m:r>
                      <a:rPr lang="en-US" altLang="zh-CN" sz="2400" i="1" dirty="0">
                        <a:latin typeface="Cambria Math" panose="02040503050406030204" pitchFamily="18" charset="0"/>
                        <a:ea typeface="微软雅黑" panose="020B0503020204020204" pitchFamily="34" charset="-122"/>
                      </a:rPr>
                      <m:t>(</m:t>
                    </m:r>
                    <m:r>
                      <a:rPr lang="en-US" altLang="zh-CN" sz="2400" b="1" i="1" dirty="0">
                        <a:latin typeface="Cambria Math" panose="02040503050406030204" pitchFamily="18" charset="0"/>
                        <a:ea typeface="微软雅黑" panose="020B0503020204020204" pitchFamily="34" charset="-122"/>
                      </a:rPr>
                      <m:t>𝒙</m:t>
                    </m:r>
                    <m:r>
                      <a:rPr lang="en-US" altLang="zh-CN" sz="2400" i="1" dirty="0">
                        <a:latin typeface="Cambria Math" panose="02040503050406030204" pitchFamily="18" charset="0"/>
                        <a:ea typeface="微软雅黑" panose="020B0503020204020204" pitchFamily="34" charset="-122"/>
                      </a:rPr>
                      <m:t>), </m:t>
                    </m:r>
                    <m:r>
                      <a:rPr lang="en-US" altLang="zh-CN" sz="2400" i="1" dirty="0">
                        <a:latin typeface="Cambria Math" panose="02040503050406030204" pitchFamily="18" charset="0"/>
                        <a:ea typeface="微软雅黑" panose="020B0503020204020204" pitchFamily="34" charset="-122"/>
                      </a:rPr>
                      <m:t>𝑑</m:t>
                    </m:r>
                    <m:r>
                      <a:rPr lang="en-US" altLang="zh-CN" sz="2400" i="1" baseline="-25000" dirty="0">
                        <a:latin typeface="Cambria Math" panose="02040503050406030204" pitchFamily="18" charset="0"/>
                        <a:ea typeface="微软雅黑" panose="020B0503020204020204" pitchFamily="34" charset="-122"/>
                      </a:rPr>
                      <m:t>2</m:t>
                    </m:r>
                    <m:r>
                      <a:rPr lang="en-US" altLang="zh-CN" sz="2400" i="1" dirty="0">
                        <a:latin typeface="Cambria Math" panose="02040503050406030204" pitchFamily="18" charset="0"/>
                        <a:ea typeface="微软雅黑" panose="020B0503020204020204" pitchFamily="34" charset="-122"/>
                      </a:rPr>
                      <m:t>(</m:t>
                    </m:r>
                    <m:r>
                      <a:rPr lang="en-US" altLang="zh-CN" sz="2400" b="1" i="1" dirty="0">
                        <a:latin typeface="Cambria Math" panose="02040503050406030204" pitchFamily="18" charset="0"/>
                        <a:ea typeface="微软雅黑" panose="020B0503020204020204" pitchFamily="34" charset="-122"/>
                      </a:rPr>
                      <m:t>𝒙</m:t>
                    </m:r>
                    <m:r>
                      <a:rPr lang="en-US" altLang="zh-CN" sz="2400" i="1" dirty="0">
                        <a:latin typeface="Cambria Math" panose="02040503050406030204" pitchFamily="18" charset="0"/>
                        <a:ea typeface="微软雅黑" panose="020B0503020204020204" pitchFamily="34" charset="-122"/>
                      </a:rPr>
                      <m:t>), …, </m:t>
                    </m:r>
                    <m:r>
                      <a:rPr lang="en-US" altLang="zh-CN" sz="2400" i="1" dirty="0" err="1">
                        <a:latin typeface="Cambria Math" panose="02040503050406030204" pitchFamily="18" charset="0"/>
                        <a:ea typeface="微软雅黑" panose="020B0503020204020204" pitchFamily="34" charset="-122"/>
                      </a:rPr>
                      <m:t>𝑑</m:t>
                    </m:r>
                    <m:r>
                      <a:rPr lang="en-US" altLang="zh-CN" sz="2400" i="1" baseline="-25000" dirty="0" err="1">
                        <a:latin typeface="Cambria Math" panose="02040503050406030204" pitchFamily="18" charset="0"/>
                        <a:ea typeface="微软雅黑" panose="020B0503020204020204" pitchFamily="34" charset="-122"/>
                      </a:rPr>
                      <m:t>𝑊</m:t>
                    </m:r>
                    <m:r>
                      <a:rPr lang="en-US" altLang="zh-CN" sz="2400" i="1" dirty="0">
                        <a:latin typeface="Cambria Math" panose="02040503050406030204" pitchFamily="18" charset="0"/>
                        <a:ea typeface="微软雅黑" panose="020B0503020204020204" pitchFamily="34" charset="-122"/>
                      </a:rPr>
                      <m:t>(</m:t>
                    </m:r>
                    <m:r>
                      <a:rPr lang="en-US" altLang="zh-CN" sz="2400" b="1" i="1" dirty="0">
                        <a:latin typeface="Cambria Math" panose="02040503050406030204" pitchFamily="18" charset="0"/>
                        <a:ea typeface="微软雅黑" panose="020B0503020204020204" pitchFamily="34" charset="-122"/>
                      </a:rPr>
                      <m:t>𝒙</m:t>
                    </m:r>
                    <m:r>
                      <a:rPr lang="en-US" altLang="zh-CN" sz="2400" i="1" dirty="0">
                        <a:latin typeface="Cambria Math" panose="02040503050406030204" pitchFamily="18" charset="0"/>
                        <a:ea typeface="微软雅黑" panose="020B0503020204020204" pitchFamily="34" charset="-122"/>
                      </a:rPr>
                      <m:t>).</m:t>
                    </m:r>
                  </m:oMath>
                </a14:m>
                <a:endParaRPr lang="en-US" altLang="zh-CN" sz="2400" dirty="0">
                  <a:latin typeface="微软雅黑" panose="020B0503020204020204" pitchFamily="34" charset="-122"/>
                  <a:ea typeface="微软雅黑" panose="020B0503020204020204" pitchFamily="34" charset="-122"/>
                </a:endParaRPr>
              </a:p>
              <a:p>
                <a:pPr>
                  <a:lnSpc>
                    <a:spcPct val="125000"/>
                  </a:lnSpc>
                  <a:spcBef>
                    <a:spcPct val="30000"/>
                  </a:spcBef>
                  <a:buClr>
                    <a:srgbClr val="FF0000"/>
                  </a:buClr>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if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b="1"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belongs to class </a:t>
                </a:r>
                <a:r>
                  <a:rPr lang="en-US" altLang="zh-CN" sz="2400" dirty="0" err="1">
                    <a:latin typeface="微软雅黑" panose="020B0503020204020204" pitchFamily="34" charset="-122"/>
                    <a:ea typeface="微软雅黑" panose="020B0503020204020204" pitchFamily="34" charset="-122"/>
                  </a:rPr>
                  <a:t>ω</a:t>
                </a:r>
                <a:r>
                  <a:rPr lang="en-US" altLang="zh-CN" sz="2400" i="1" baseline="-25000" dirty="0" err="1">
                    <a:latin typeface="微软雅黑" panose="020B0503020204020204" pitchFamily="34" charset="-122"/>
                    <a:ea typeface="微软雅黑" panose="020B0503020204020204" pitchFamily="34" charset="-122"/>
                  </a:rPr>
                  <a:t>i</a:t>
                </a:r>
                <a:r>
                  <a:rPr lang="en-US" altLang="zh-CN" sz="2400" i="1" baseline="-250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p>
              <a:p>
                <a:pPr lvl="1">
                  <a:lnSpc>
                    <a:spcPct val="125000"/>
                  </a:lnSpc>
                  <a:spcBef>
                    <a:spcPct val="30000"/>
                  </a:spcBef>
                  <a:buClr>
                    <a:srgbClr val="FF0000"/>
                  </a:buClr>
                </a:pPr>
                <a:r>
                  <a:rPr lang="en-US" altLang="zh-CN" sz="2400" dirty="0">
                    <a:latin typeface="微软雅黑" panose="020B0503020204020204" pitchFamily="34" charset="-122"/>
                    <a:ea typeface="微软雅黑" panose="020B0503020204020204" pitchFamily="34" charset="-122"/>
                  </a:rPr>
                  <a:t>	then </a:t>
                </a:r>
                <a14:m>
                  <m:oMath xmlns:m="http://schemas.openxmlformats.org/officeDocument/2006/math">
                    <m:r>
                      <a:rPr lang="en-US" altLang="zh-CN" sz="2400" i="1" dirty="0" smtClean="0">
                        <a:latin typeface="Cambria Math" panose="02040503050406030204" pitchFamily="18" charset="0"/>
                        <a:ea typeface="微软雅黑" panose="020B0503020204020204" pitchFamily="34" charset="-122"/>
                      </a:rPr>
                      <m:t>𝑑</m:t>
                    </m:r>
                    <m:r>
                      <a:rPr lang="en-US" altLang="zh-CN" sz="2400" i="1" baseline="-25000" dirty="0">
                        <a:latin typeface="Cambria Math" panose="02040503050406030204" pitchFamily="18" charset="0"/>
                        <a:ea typeface="微软雅黑" panose="020B0503020204020204" pitchFamily="34" charset="-122"/>
                      </a:rPr>
                      <m:t>𝑖</m:t>
                    </m:r>
                    <m:r>
                      <a:rPr lang="en-US" altLang="zh-CN" sz="2400" i="1" dirty="0">
                        <a:latin typeface="Cambria Math" panose="02040503050406030204" pitchFamily="18" charset="0"/>
                        <a:ea typeface="微软雅黑" panose="020B0503020204020204" pitchFamily="34" charset="-122"/>
                      </a:rPr>
                      <m:t>(</m:t>
                    </m:r>
                    <m:r>
                      <a:rPr lang="en-US" altLang="zh-CN" sz="2400" b="1" i="1" dirty="0">
                        <a:latin typeface="Cambria Math" panose="02040503050406030204" pitchFamily="18" charset="0"/>
                        <a:ea typeface="微软雅黑" panose="020B0503020204020204" pitchFamily="34" charset="-122"/>
                      </a:rPr>
                      <m:t>𝒙</m:t>
                    </m:r>
                    <m:r>
                      <a:rPr lang="en-US" altLang="zh-CN" sz="2400" i="1" dirty="0">
                        <a:latin typeface="Cambria Math" panose="02040503050406030204" pitchFamily="18" charset="0"/>
                        <a:ea typeface="微软雅黑" panose="020B0503020204020204" pitchFamily="34" charset="-122"/>
                      </a:rPr>
                      <m:t>) &gt; </m:t>
                    </m:r>
                    <m:r>
                      <a:rPr lang="en-US" altLang="zh-CN" sz="2400" i="1" dirty="0" err="1">
                        <a:latin typeface="Cambria Math" panose="02040503050406030204" pitchFamily="18" charset="0"/>
                        <a:ea typeface="微软雅黑" panose="020B0503020204020204" pitchFamily="34" charset="-122"/>
                      </a:rPr>
                      <m:t>𝑑</m:t>
                    </m:r>
                    <m:r>
                      <a:rPr lang="en-US" altLang="zh-CN" sz="2400" i="1" baseline="-25000" dirty="0" err="1">
                        <a:latin typeface="Cambria Math" panose="02040503050406030204" pitchFamily="18" charset="0"/>
                        <a:ea typeface="微软雅黑" panose="020B0503020204020204" pitchFamily="34" charset="-122"/>
                      </a:rPr>
                      <m:t>𝑗</m:t>
                    </m:r>
                    <m:r>
                      <a:rPr lang="en-US" altLang="zh-CN" sz="2400" i="1" dirty="0">
                        <a:latin typeface="Cambria Math" panose="02040503050406030204" pitchFamily="18" charset="0"/>
                        <a:ea typeface="微软雅黑" panose="020B0503020204020204" pitchFamily="34" charset="-122"/>
                      </a:rPr>
                      <m:t>(</m:t>
                    </m:r>
                    <m:r>
                      <a:rPr lang="en-US" altLang="zh-CN" sz="2400" b="1" i="1" dirty="0">
                        <a:latin typeface="Cambria Math" panose="02040503050406030204" pitchFamily="18" charset="0"/>
                        <a:ea typeface="微软雅黑" panose="020B0503020204020204" pitchFamily="34" charset="-122"/>
                      </a:rPr>
                      <m:t>𝒙</m:t>
                    </m:r>
                    <m:r>
                      <a:rPr lang="en-US" altLang="zh-CN" sz="2400" i="1" dirty="0">
                        <a:latin typeface="Cambria Math" panose="02040503050406030204" pitchFamily="18" charset="0"/>
                        <a:ea typeface="微软雅黑" panose="020B0503020204020204" pitchFamily="34" charset="-122"/>
                      </a:rPr>
                      <m:t>), </m:t>
                    </m:r>
                    <m:r>
                      <a:rPr lang="en-US" altLang="zh-CN" sz="2400" i="1" dirty="0">
                        <a:latin typeface="Cambria Math" panose="02040503050406030204" pitchFamily="18" charset="0"/>
                        <a:ea typeface="微软雅黑" panose="020B0503020204020204" pitchFamily="34" charset="-122"/>
                      </a:rPr>
                      <m:t>𝑗</m:t>
                    </m:r>
                    <m:r>
                      <a:rPr lang="en-US" altLang="zh-CN" sz="2400" i="1" dirty="0">
                        <a:latin typeface="Cambria Math" panose="02040503050406030204" pitchFamily="18" charset="0"/>
                        <a:ea typeface="微软雅黑" panose="020B0503020204020204" pitchFamily="34" charset="-122"/>
                      </a:rPr>
                      <m:t> = 1,2,…,</m:t>
                    </m:r>
                    <m:r>
                      <a:rPr lang="en-US" altLang="zh-CN" sz="2400" i="1" dirty="0">
                        <a:latin typeface="Cambria Math" panose="02040503050406030204" pitchFamily="18" charset="0"/>
                        <a:ea typeface="微软雅黑" panose="020B0503020204020204" pitchFamily="34" charset="-122"/>
                      </a:rPr>
                      <m:t>𝑊</m:t>
                    </m:r>
                    <m:r>
                      <a:rPr lang="en-US" altLang="zh-CN" sz="2400" i="1" dirty="0">
                        <a:latin typeface="Cambria Math" panose="02040503050406030204" pitchFamily="18" charset="0"/>
                        <a:ea typeface="微软雅黑" panose="020B0503020204020204" pitchFamily="34" charset="-122"/>
                      </a:rPr>
                      <m:t> ; </m:t>
                    </m:r>
                    <m:r>
                      <a:rPr lang="en-US" altLang="zh-CN" sz="2400" i="1" dirty="0" err="1">
                        <a:latin typeface="Cambria Math" panose="02040503050406030204" pitchFamily="18" charset="0"/>
                        <a:ea typeface="微软雅黑" panose="020B0503020204020204" pitchFamily="34" charset="-122"/>
                      </a:rPr>
                      <m:t>𝑖</m:t>
                    </m:r>
                    <m:r>
                      <a:rPr lang="en-US" altLang="zh-CN" sz="2400" i="1" dirty="0">
                        <a:latin typeface="Cambria Math" panose="02040503050406030204" pitchFamily="18" charset="0"/>
                        <a:ea typeface="微软雅黑" panose="020B0503020204020204" pitchFamily="34" charset="-122"/>
                      </a:rPr>
                      <m:t> ≠ </m:t>
                    </m:r>
                    <m:r>
                      <a:rPr lang="en-US" altLang="zh-CN" sz="2400" i="1" dirty="0">
                        <a:latin typeface="Cambria Math" panose="02040503050406030204" pitchFamily="18" charset="0"/>
                        <a:ea typeface="微软雅黑" panose="020B0503020204020204" pitchFamily="34" charset="-122"/>
                      </a:rPr>
                      <m:t>𝑗</m:t>
                    </m:r>
                    <m:r>
                      <a:rPr lang="en-US" altLang="zh-CN" sz="2400" i="1" dirty="0">
                        <a:latin typeface="Cambria Math" panose="02040503050406030204" pitchFamily="18" charset="0"/>
                        <a:ea typeface="微软雅黑" panose="020B0503020204020204" pitchFamily="34" charset="-122"/>
                      </a:rPr>
                      <m:t>.</m:t>
                    </m:r>
                  </m:oMath>
                </a14:m>
                <a:endParaRPr lang="en-US" altLang="zh-CN" sz="2400" dirty="0">
                  <a:latin typeface="微软雅黑" panose="020B0503020204020204" pitchFamily="34" charset="-122"/>
                  <a:ea typeface="微软雅黑" panose="020B0503020204020204" pitchFamily="34" charset="-122"/>
                </a:endParaRPr>
              </a:p>
              <a:p>
                <a:pPr>
                  <a:lnSpc>
                    <a:spcPct val="125000"/>
                  </a:lnSpc>
                  <a:spcBef>
                    <a:spcPct val="30000"/>
                  </a:spcBef>
                  <a:buClr>
                    <a:srgbClr val="FF0000"/>
                  </a:buClr>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The decision boundary separating class </a:t>
                </a:r>
                <a14:m>
                  <m:oMath xmlns:m="http://schemas.openxmlformats.org/officeDocument/2006/math">
                    <m:r>
                      <a:rPr lang="en-US" altLang="zh-CN" sz="2400" i="1" dirty="0" smtClean="0">
                        <a:latin typeface="Cambria Math" panose="02040503050406030204" pitchFamily="18" charset="0"/>
                        <a:ea typeface="微软雅黑" panose="020B0503020204020204" pitchFamily="34" charset="-122"/>
                      </a:rPr>
                      <m:t>𝜔</m:t>
                    </m:r>
                    <m:r>
                      <a:rPr lang="en-US" altLang="zh-CN" sz="2400" i="1" baseline="-25000" dirty="0" err="1">
                        <a:latin typeface="Cambria Math" panose="02040503050406030204" pitchFamily="18" charset="0"/>
                        <a:ea typeface="微软雅黑" panose="020B0503020204020204" pitchFamily="34" charset="-122"/>
                      </a:rPr>
                      <m:t>𝑖</m:t>
                    </m:r>
                  </m:oMath>
                </a14:m>
                <a:r>
                  <a:rPr lang="en-US" altLang="zh-CN" sz="2400" baseline="-250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from </a:t>
                </a:r>
                <a14:m>
                  <m:oMath xmlns:m="http://schemas.openxmlformats.org/officeDocument/2006/math">
                    <m:r>
                      <a:rPr lang="en-US" altLang="zh-CN" sz="2400" i="1" dirty="0" smtClean="0">
                        <a:latin typeface="Cambria Math" panose="02040503050406030204" pitchFamily="18" charset="0"/>
                        <a:ea typeface="微软雅黑" panose="020B0503020204020204" pitchFamily="34" charset="-122"/>
                      </a:rPr>
                      <m:t>𝜔</m:t>
                    </m:r>
                    <m:r>
                      <a:rPr lang="en-US" altLang="zh-CN" sz="2400" i="1" baseline="-25000" dirty="0" err="1">
                        <a:latin typeface="Cambria Math" panose="02040503050406030204" pitchFamily="18" charset="0"/>
                        <a:ea typeface="微软雅黑" panose="020B0503020204020204" pitchFamily="34" charset="-122"/>
                      </a:rPr>
                      <m:t>𝑗</m:t>
                    </m:r>
                  </m:oMath>
                </a14:m>
                <a:r>
                  <a:rPr lang="en-US" altLang="zh-CN" sz="2400" dirty="0">
                    <a:latin typeface="微软雅黑" panose="020B0503020204020204" pitchFamily="34" charset="-122"/>
                    <a:ea typeface="微软雅黑" panose="020B0503020204020204" pitchFamily="34" charset="-122"/>
                  </a:rPr>
                  <a:t> is given by values of </a:t>
                </a:r>
                <a14:m>
                  <m:oMath xmlns:m="http://schemas.openxmlformats.org/officeDocument/2006/math">
                    <m:r>
                      <a:rPr lang="en-US" altLang="zh-CN" sz="2400" i="1" dirty="0" smtClean="0">
                        <a:latin typeface="Cambria Math" panose="02040503050406030204" pitchFamily="18" charset="0"/>
                        <a:ea typeface="微软雅黑" panose="020B0503020204020204" pitchFamily="34" charset="-122"/>
                      </a:rPr>
                      <m:t>𝑥</m:t>
                    </m:r>
                  </m:oMath>
                </a14:m>
                <a:r>
                  <a:rPr lang="en-US" altLang="zh-CN" sz="2400" i="1"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p>
              <a:p>
                <a:pPr>
                  <a:lnSpc>
                    <a:spcPct val="125000"/>
                  </a:lnSpc>
                  <a:spcBef>
                    <a:spcPct val="30000"/>
                  </a:spcBef>
                  <a:buClr>
                    <a:srgbClr val="FF0000"/>
                  </a:buClr>
                </a:pPr>
                <a:r>
                  <a:rPr lang="en-US" altLang="zh-CN" sz="2400" i="1"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dirty="0" smtClean="0">
                        <a:latin typeface="Cambria Math" panose="02040503050406030204" pitchFamily="18" charset="0"/>
                        <a:ea typeface="微软雅黑" panose="020B0503020204020204" pitchFamily="34" charset="-122"/>
                      </a:rPr>
                      <m:t>𝑑</m:t>
                    </m:r>
                    <m:r>
                      <a:rPr lang="en-US" altLang="zh-CN" sz="2400" i="1" baseline="-25000" dirty="0">
                        <a:latin typeface="Cambria Math" panose="02040503050406030204" pitchFamily="18" charset="0"/>
                        <a:ea typeface="微软雅黑" panose="020B0503020204020204" pitchFamily="34" charset="-122"/>
                      </a:rPr>
                      <m:t>𝑖</m:t>
                    </m:r>
                    <m:r>
                      <a:rPr lang="en-US" altLang="zh-CN" sz="2400" i="1" dirty="0">
                        <a:latin typeface="Cambria Math" panose="02040503050406030204" pitchFamily="18" charset="0"/>
                        <a:ea typeface="微软雅黑" panose="020B0503020204020204" pitchFamily="34" charset="-122"/>
                      </a:rPr>
                      <m:t>(</m:t>
                    </m:r>
                    <m:r>
                      <a:rPr lang="en-US" altLang="zh-CN" sz="2400" b="1" i="1" dirty="0">
                        <a:latin typeface="Cambria Math" panose="02040503050406030204" pitchFamily="18" charset="0"/>
                        <a:ea typeface="微软雅黑" panose="020B0503020204020204" pitchFamily="34" charset="-122"/>
                      </a:rPr>
                      <m:t>𝒙</m:t>
                    </m:r>
                    <m:r>
                      <a:rPr lang="en-US" altLang="zh-CN" sz="2400" i="1" dirty="0">
                        <a:latin typeface="Cambria Math" panose="02040503050406030204" pitchFamily="18" charset="0"/>
                        <a:ea typeface="微软雅黑" panose="020B0503020204020204" pitchFamily="34" charset="-122"/>
                      </a:rPr>
                      <m:t>) = </m:t>
                    </m:r>
                    <m:r>
                      <a:rPr lang="en-US" altLang="zh-CN" sz="2400" i="1" dirty="0" err="1">
                        <a:latin typeface="Cambria Math" panose="02040503050406030204" pitchFamily="18" charset="0"/>
                        <a:ea typeface="微软雅黑" panose="020B0503020204020204" pitchFamily="34" charset="-122"/>
                      </a:rPr>
                      <m:t>𝑑</m:t>
                    </m:r>
                    <m:r>
                      <a:rPr lang="en-US" altLang="zh-CN" sz="2400" i="1" baseline="-25000" dirty="0" err="1">
                        <a:latin typeface="Cambria Math" panose="02040503050406030204" pitchFamily="18" charset="0"/>
                        <a:ea typeface="微软雅黑" panose="020B0503020204020204" pitchFamily="34" charset="-122"/>
                      </a:rPr>
                      <m:t>𝑗</m:t>
                    </m:r>
                    <m:r>
                      <a:rPr lang="en-US" altLang="zh-CN" sz="2400" i="1" dirty="0">
                        <a:latin typeface="Cambria Math" panose="02040503050406030204" pitchFamily="18" charset="0"/>
                        <a:ea typeface="微软雅黑" panose="020B0503020204020204" pitchFamily="34" charset="-122"/>
                      </a:rPr>
                      <m:t>(</m:t>
                    </m:r>
                    <m:r>
                      <a:rPr lang="en-US" altLang="zh-CN" sz="2400" b="1" i="1" dirty="0">
                        <a:latin typeface="Cambria Math" panose="02040503050406030204" pitchFamily="18" charset="0"/>
                        <a:ea typeface="微软雅黑" panose="020B0503020204020204" pitchFamily="34" charset="-122"/>
                      </a:rPr>
                      <m:t>𝒙</m:t>
                    </m:r>
                    <m:r>
                      <a:rPr lang="en-US" altLang="zh-CN" sz="2400" i="1" dirty="0">
                        <a:latin typeface="Cambria Math" panose="02040503050406030204" pitchFamily="18" charset="0"/>
                        <a:ea typeface="微软雅黑" panose="020B0503020204020204" pitchFamily="34" charset="-122"/>
                      </a:rPr>
                      <m:t>)</m:t>
                    </m:r>
                  </m:oMath>
                </a14:m>
                <a:endParaRPr lang="en-US" altLang="zh-CN" sz="2400" dirty="0">
                  <a:latin typeface="微软雅黑" panose="020B0503020204020204" pitchFamily="34" charset="-122"/>
                  <a:ea typeface="微软雅黑" panose="020B0503020204020204" pitchFamily="34" charset="-122"/>
                </a:endParaRPr>
              </a:p>
              <a:p>
                <a:pPr>
                  <a:lnSpc>
                    <a:spcPct val="125000"/>
                  </a:lnSpc>
                  <a:spcBef>
                    <a:spcPct val="30000"/>
                  </a:spcBef>
                  <a:buClr>
                    <a:srgbClr val="FF0000"/>
                  </a:buClr>
                </a:pPr>
                <a:r>
                  <a:rPr lang="en-US" altLang="zh-CN" sz="2400" dirty="0">
                    <a:latin typeface="微软雅黑" panose="020B0503020204020204" pitchFamily="34" charset="-122"/>
                    <a:ea typeface="微软雅黑" panose="020B0503020204020204" pitchFamily="34" charset="-122"/>
                  </a:rPr>
                  <a:t>    Or		</a:t>
                </a:r>
                <a14:m>
                  <m:oMath xmlns:m="http://schemas.openxmlformats.org/officeDocument/2006/math">
                    <m:r>
                      <a:rPr lang="en-US" altLang="zh-CN" sz="2400" i="1" dirty="0" smtClean="0">
                        <a:latin typeface="Cambria Math" panose="02040503050406030204" pitchFamily="18" charset="0"/>
                        <a:ea typeface="微软雅黑" panose="020B0503020204020204" pitchFamily="34" charset="-122"/>
                      </a:rPr>
                      <m:t>𝑑</m:t>
                    </m:r>
                    <m:r>
                      <a:rPr lang="en-US" altLang="zh-CN" sz="2400" i="1" baseline="-25000" dirty="0">
                        <a:latin typeface="Cambria Math" panose="02040503050406030204" pitchFamily="18" charset="0"/>
                        <a:ea typeface="微软雅黑" panose="020B0503020204020204" pitchFamily="34" charset="-122"/>
                      </a:rPr>
                      <m:t>𝑖</m:t>
                    </m:r>
                    <m:r>
                      <a:rPr lang="en-US" altLang="zh-CN" sz="2400" i="1" dirty="0">
                        <a:latin typeface="Cambria Math" panose="02040503050406030204" pitchFamily="18" charset="0"/>
                        <a:ea typeface="微软雅黑" panose="020B0503020204020204" pitchFamily="34" charset="-122"/>
                      </a:rPr>
                      <m:t>(</m:t>
                    </m:r>
                    <m:r>
                      <a:rPr lang="en-US" altLang="zh-CN" sz="2400" b="1" i="1" dirty="0">
                        <a:latin typeface="Cambria Math" panose="02040503050406030204" pitchFamily="18" charset="0"/>
                        <a:ea typeface="微软雅黑" panose="020B0503020204020204" pitchFamily="34" charset="-122"/>
                      </a:rPr>
                      <m:t>𝒙</m:t>
                    </m:r>
                    <m:r>
                      <a:rPr lang="en-US" altLang="zh-CN" sz="2400" i="1" dirty="0">
                        <a:latin typeface="Cambria Math" panose="02040503050406030204" pitchFamily="18" charset="0"/>
                        <a:ea typeface="微软雅黑" panose="020B0503020204020204" pitchFamily="34" charset="-122"/>
                      </a:rPr>
                      <m:t>) – </m:t>
                    </m:r>
                    <m:r>
                      <a:rPr lang="en-US" altLang="zh-CN" sz="2400" i="1" dirty="0" err="1">
                        <a:latin typeface="Cambria Math" panose="02040503050406030204" pitchFamily="18" charset="0"/>
                        <a:ea typeface="微软雅黑" panose="020B0503020204020204" pitchFamily="34" charset="-122"/>
                      </a:rPr>
                      <m:t>𝑑</m:t>
                    </m:r>
                    <m:r>
                      <a:rPr lang="en-US" altLang="zh-CN" sz="2400" i="1" baseline="-25000" dirty="0" err="1">
                        <a:latin typeface="Cambria Math" panose="02040503050406030204" pitchFamily="18" charset="0"/>
                        <a:ea typeface="微软雅黑" panose="020B0503020204020204" pitchFamily="34" charset="-122"/>
                      </a:rPr>
                      <m:t>𝑗</m:t>
                    </m:r>
                    <m:r>
                      <a:rPr lang="en-US" altLang="zh-CN" sz="2400" i="1" dirty="0">
                        <a:latin typeface="Cambria Math" panose="02040503050406030204" pitchFamily="18" charset="0"/>
                        <a:ea typeface="微软雅黑" panose="020B0503020204020204" pitchFamily="34" charset="-122"/>
                      </a:rPr>
                      <m:t>(</m:t>
                    </m:r>
                    <m:r>
                      <a:rPr lang="en-US" altLang="zh-CN" sz="2400" b="1" i="1" dirty="0">
                        <a:latin typeface="Cambria Math" panose="02040503050406030204" pitchFamily="18" charset="0"/>
                        <a:ea typeface="微软雅黑" panose="020B0503020204020204" pitchFamily="34" charset="-122"/>
                      </a:rPr>
                      <m:t>𝒙</m:t>
                    </m:r>
                    <m:r>
                      <a:rPr lang="en-US" altLang="zh-CN" sz="2400" i="1" dirty="0">
                        <a:latin typeface="Cambria Math" panose="02040503050406030204" pitchFamily="18" charset="0"/>
                        <a:ea typeface="微软雅黑" panose="020B0503020204020204" pitchFamily="34" charset="-122"/>
                      </a:rPr>
                      <m:t>)=0</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600851" y="1275945"/>
                <a:ext cx="11197388" cy="5018405"/>
              </a:xfrm>
              <a:prstGeom prst="rect">
                <a:avLst/>
              </a:prstGeom>
              <a:blipFill rotWithShape="1">
                <a:blip r:embed="rId3"/>
                <a:stretch>
                  <a:fillRect l="-1" t="-612" r="5" b="5"/>
                </a:stretch>
              </a:blipFill>
            </p:spPr>
            <p:txBody>
              <a:bodyPr/>
              <a:lstStyle/>
              <a:p>
                <a:r>
                  <a:rPr lang="zh-CN" altLang="en-US">
                    <a:noFill/>
                  </a:rPr>
                  <a:t> </a:t>
                </a:r>
              </a:p>
            </p:txBody>
          </p:sp>
        </mc:Fallback>
      </mc:AlternateContent>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c4ff9800-22a5-4705-9452-df8833ba5563"/>
  <p:tag name="COMMONDATA" val="eyJoZGlkIjoiOWI3MDU4NDA2Zjc2M2U3NWFlNDk0NWE0Y2M2NmI3MWI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840.7826771653545,&quot;width&quot;:8198.182677165354}"/>
</p:tagLst>
</file>

<file path=ppt/tags/tag3.xml><?xml version="1.0" encoding="utf-8"?>
<p:tagLst xmlns:a="http://schemas.openxmlformats.org/drawingml/2006/main" xmlns:r="http://schemas.openxmlformats.org/officeDocument/2006/relationships" xmlns:p="http://schemas.openxmlformats.org/presentationml/2006/main">
  <p:tag name="RAINPROBLEM" val="Polling"/>
  <p:tag name="PROBLEMSCORE" val="0.0"/>
  <p:tag name="ANONYMOUSPOLLING" val="False"/>
</p:tagLst>
</file>

<file path=ppt/theme/theme1.xml><?xml version="1.0" encoding="utf-8"?>
<a:theme xmlns:a="http://schemas.openxmlformats.org/drawingml/2006/main" name="主题模板">
  <a:themeElements>
    <a:clrScheme name="自定义 5">
      <a:dk1>
        <a:sysClr val="windowText" lastClr="000000"/>
      </a:dk1>
      <a:lt1>
        <a:srgbClr val="FFFFFF"/>
      </a:lt1>
      <a:dk2>
        <a:srgbClr val="BDD7EE"/>
      </a:dk2>
      <a:lt2>
        <a:srgbClr val="E7E6E6"/>
      </a:lt2>
      <a:accent1>
        <a:srgbClr val="5B9BD5"/>
      </a:accent1>
      <a:accent2>
        <a:srgbClr val="2E75B5"/>
      </a:accent2>
      <a:accent3>
        <a:srgbClr val="2E75B5"/>
      </a:accent3>
      <a:accent4>
        <a:srgbClr val="2E75B5"/>
      </a:accent4>
      <a:accent5>
        <a:srgbClr val="4472C4"/>
      </a:accent5>
      <a:accent6>
        <a:srgbClr val="2E75B5"/>
      </a:accent6>
      <a:hlink>
        <a:srgbClr val="DEEBF6"/>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主题模板</Template>
  <TotalTime>438</TotalTime>
  <Words>2982</Words>
  <Application>Microsoft Office PowerPoint</Application>
  <PresentationFormat>宽屏</PresentationFormat>
  <Paragraphs>558</Paragraphs>
  <Slides>68</Slides>
  <Notes>32</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6</vt:i4>
      </vt:variant>
      <vt:variant>
        <vt:lpstr>幻灯片标题</vt:lpstr>
      </vt:variant>
      <vt:variant>
        <vt:i4>68</vt:i4>
      </vt:variant>
    </vt:vector>
  </HeadingPairs>
  <TitlesOfParts>
    <vt:vector size="87" baseType="lpstr">
      <vt:lpstr>BauerBodni Blk BT</vt:lpstr>
      <vt:lpstr>Monotype Sorts</vt:lpstr>
      <vt:lpstr>宋体</vt:lpstr>
      <vt:lpstr>微软雅黑</vt:lpstr>
      <vt:lpstr>Arial</vt:lpstr>
      <vt:lpstr>Calibri</vt:lpstr>
      <vt:lpstr>Cambria Math</vt:lpstr>
      <vt:lpstr>Symbol</vt:lpstr>
      <vt:lpstr>Tahoma</vt:lpstr>
      <vt:lpstr>Times New Roman</vt:lpstr>
      <vt:lpstr>Verdana</vt:lpstr>
      <vt:lpstr>Wingdings</vt:lpstr>
      <vt:lpstr>主题模板</vt:lpstr>
      <vt:lpstr>Equation.3</vt:lpstr>
      <vt:lpstr>CorelPhotoPaint.Image.6</vt:lpstr>
      <vt:lpstr>Paintbrush Picture</vt:lpstr>
      <vt:lpstr>Microsoft Word 97 - 2003 Document</vt:lpstr>
      <vt:lpstr>Microsoft Word Picture</vt:lpstr>
      <vt:lpstr>Photoshop.Image.8</vt:lpstr>
      <vt:lpstr>Digital Image Processing Technology and Application</vt:lpstr>
      <vt:lpstr>The Basic Idea</vt:lpstr>
      <vt:lpstr>Features &amp; Classifier</vt:lpstr>
      <vt:lpstr>Features</vt:lpstr>
      <vt:lpstr>Feature Space</vt:lpstr>
      <vt:lpstr>Feature Space</vt:lpstr>
      <vt:lpstr>Feature Space</vt:lpstr>
      <vt:lpstr>Pattern Classification</vt:lpstr>
      <vt:lpstr>Recognition Based on Decision-Theoretic Method</vt:lpstr>
      <vt:lpstr>Recognition Based on Decision-Theoretic Method</vt:lpstr>
      <vt:lpstr>Pattern Classification</vt:lpstr>
      <vt:lpstr>Pattern Classification</vt:lpstr>
      <vt:lpstr>Minimum Distance Classifier</vt:lpstr>
      <vt:lpstr>Minimum Distance Classifier</vt:lpstr>
      <vt:lpstr>Minimum Distance Classifier</vt:lpstr>
      <vt:lpstr>Minimum Distance Classifier</vt:lpstr>
      <vt:lpstr>More Dimensional Features</vt:lpstr>
      <vt:lpstr>Feature Selection</vt:lpstr>
      <vt:lpstr>Performance of Classifier</vt:lpstr>
      <vt:lpstr>Pattern Classification</vt:lpstr>
      <vt:lpstr>Pattern Classification</vt:lpstr>
      <vt:lpstr>Pattern Classification</vt:lpstr>
      <vt:lpstr>Cluster Analysis</vt:lpstr>
      <vt:lpstr>Cluster Analysis</vt:lpstr>
      <vt:lpstr>Distance Measure</vt:lpstr>
      <vt:lpstr>K-means</vt:lpstr>
      <vt:lpstr>K-means</vt:lpstr>
      <vt:lpstr>K-means</vt:lpstr>
      <vt:lpstr>K-means</vt:lpstr>
      <vt:lpstr>K-means</vt:lpstr>
      <vt:lpstr>K-means</vt:lpstr>
      <vt:lpstr>K-means</vt:lpstr>
      <vt:lpstr>Discussion</vt:lpstr>
      <vt:lpstr>An Application: Biometrics</vt:lpstr>
      <vt:lpstr>Traditional Methods</vt:lpstr>
      <vt:lpstr>Traditional Methods</vt:lpstr>
      <vt:lpstr>Biometrics: What you are/do!</vt:lpstr>
      <vt:lpstr>Biometrics</vt:lpstr>
      <vt:lpstr>Biometrics</vt:lpstr>
      <vt:lpstr>Applications of Biometrics</vt:lpstr>
      <vt:lpstr>Challenges of Biometrics</vt:lpstr>
      <vt:lpstr>Challenges of Biometrics</vt:lpstr>
      <vt:lpstr>Challenges of Biometrics</vt:lpstr>
      <vt:lpstr>Challenges of Biometrics</vt:lpstr>
      <vt:lpstr>Challenges of Biometrics</vt:lpstr>
      <vt:lpstr>Challenges of Biometrics</vt:lpstr>
      <vt:lpstr>Working Modes of Biometrics</vt:lpstr>
      <vt:lpstr>Framework of Biometric System</vt:lpstr>
      <vt:lpstr>Biometric: Palmprint</vt:lpstr>
      <vt:lpstr>Palmprint Acquisition</vt:lpstr>
      <vt:lpstr>Potential Palmprint Features</vt:lpstr>
      <vt:lpstr>Palmprint Preprocessing</vt:lpstr>
      <vt:lpstr>Palmprint Preprocessing</vt:lpstr>
      <vt:lpstr>Palmprint Preprocessing</vt:lpstr>
      <vt:lpstr>Line Feature Extraction Method</vt:lpstr>
      <vt:lpstr>Line Feature Matching Method</vt:lpstr>
      <vt:lpstr>Matching Result</vt:lpstr>
      <vt:lpstr>Texture based Feature Extraction</vt:lpstr>
      <vt:lpstr>Texture based Feature Extraction</vt:lpstr>
      <vt:lpstr>Texture based Feature Extraction</vt:lpstr>
      <vt:lpstr>Texture based Feature Extraction</vt:lpstr>
      <vt:lpstr>Texture based Feature Extraction</vt:lpstr>
      <vt:lpstr>Texture based Feature Extraction</vt:lpstr>
      <vt:lpstr>Palmprint: A New Solution</vt:lpstr>
      <vt:lpstr>Palmprint: A New Solution</vt:lpstr>
      <vt:lpstr>Palmprint: A New Solution</vt:lpstr>
      <vt:lpstr>Biocomputing Research Center</vt:lpstr>
      <vt:lpstr>Multimodal Biometric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dc:title>
  <dc:creator>Lgm</dc:creator>
  <cp:lastModifiedBy>Lgm</cp:lastModifiedBy>
  <cp:revision>490</cp:revision>
  <dcterms:created xsi:type="dcterms:W3CDTF">2006-01-24T16:16:00Z</dcterms:created>
  <dcterms:modified xsi:type="dcterms:W3CDTF">2025-04-10T04:04:23Z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0A033C1B80174952A2F5B08E1C5D9C6C_12</vt:lpwstr>
  </property>
</Properties>
</file>